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5.smartadserver.com/click?imgid=29617002&amp;insid=11537763&amp;pgid=584791&amp;fmtid=34985&amp;ckid=5921655806026525878&amp;uii=4847244308779222452&amp;acd=1678152728260&amp;opid=f2abb525-93c3-4159-8c12-85c8b32f30aa&amp;opdt=1678152728260&amp;tmstp=6656615151&amp;tgt=%24dt%3d1t%3b%24dma%3d753%3b%24hc&amp;systgt=%24qc%3d1310792637%3b%24ql%3dLow%3b%24qpc%3d85205%3b%24qt%3d152_538_21024t%3b%24dma%3d753%3b%24b%3d16999%3b%24o%3d11100%3b%24sw%3d1280%3b%24sh%3d768&amp;envtype=0&amp;imptype=0&amp;gdpr=0&amp;pgDomain=https%3a%2f%2fwww.planning.org%2ffaicp%2ffaicp_statement%2f090722%2f&amp;cappid=5921655806026525878&amp;go=https%3a%2f%2fplanning.org%2fconference%2f%3futm_campaign%3dNPC23%26utm_source%3ddisplayad%26utm_medium%3dhousead%26utm_content%3dfooter"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6" name="Google Shape;96;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just">
              <a:spcBef>
                <a:spcPts val="0"/>
              </a:spcBef>
              <a:spcAft>
                <a:spcPts val="0"/>
              </a:spcAft>
              <a:buNone/>
            </a:pPr>
            <a:r>
              <a:rPr b="0" i="0" lang="en-US" sz="1600" u="none" strike="noStrike">
                <a:solidFill>
                  <a:srgbClr val="000000"/>
                </a:solidFill>
                <a:latin typeface="Calibri"/>
                <a:ea typeface="Calibri"/>
                <a:cs typeface="Calibri"/>
                <a:sym typeface="Calibri"/>
              </a:rPr>
              <a:t>Throughout the planning process, staff delivered updates at public meetings with elected and appointed officials, including presentations to the Historic Preservation Commission, Planning Commission, and City Council and integrated comments into the plan draft. The resulting plan utilizes public and stakeholder input, resident surveys, data analysis, and best practices to inform the plan’s recommendations.</a:t>
            </a:r>
            <a:endParaRPr b="0" sz="1600"/>
          </a:p>
          <a:p>
            <a:pPr indent="0" lvl="0" marL="0" rtl="0" algn="just">
              <a:spcBef>
                <a:spcPts val="600"/>
              </a:spcBef>
              <a:spcAft>
                <a:spcPts val="0"/>
              </a:spcAft>
              <a:buNone/>
            </a:pPr>
            <a:r>
              <a:rPr b="0" i="0" lang="en-US" sz="1600" u="none" strike="noStrike">
                <a:solidFill>
                  <a:srgbClr val="000000"/>
                </a:solidFill>
                <a:latin typeface="Calibri"/>
                <a:ea typeface="Calibri"/>
                <a:cs typeface="Calibri"/>
                <a:sym typeface="Calibri"/>
              </a:rPr>
              <a:t>The draft plan was presented at a joint workshop of the Historic Preservation Commission, Planning commission and City Council in Fall 2019, followed by a 30 day public comment period. The plan was adopted and recommended to Planning Commission and City Council by Oklahoma City’s Historic Preservation Commission in January 2020, and was subsequently adopted by Planning Commission and received by City Council  in April 2020 and July 2020, respectively.</a:t>
            </a:r>
            <a:r>
              <a:rPr b="0" i="0" lang="en-US" sz="1200" u="none" strike="noStrike">
                <a:solidFill>
                  <a:srgbClr val="000000"/>
                </a:solidFill>
                <a:latin typeface="Calibri"/>
                <a:ea typeface="Calibri"/>
                <a:cs typeface="Calibri"/>
                <a:sym typeface="Calibri"/>
              </a:rPr>
              <a:t> </a:t>
            </a:r>
            <a:endParaRPr b="0"/>
          </a:p>
          <a:p>
            <a:pPr indent="0" lvl="0" marL="0" rtl="0" algn="just">
              <a:spcBef>
                <a:spcPts val="0"/>
              </a:spcBef>
              <a:spcAft>
                <a:spcPts val="0"/>
              </a:spcAft>
              <a:buNone/>
            </a:pPr>
            <a:br>
              <a:rPr b="0" lang="en-US"/>
            </a:br>
            <a:endParaRPr/>
          </a:p>
        </p:txBody>
      </p:sp>
      <p:sp>
        <p:nvSpPr>
          <p:cNvPr id="222" name="Google Shape;222;p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rgbClr val="000000"/>
              </a:buClr>
              <a:buSzPts val="1200"/>
              <a:buFont typeface="Calibri"/>
              <a:buNone/>
            </a:pPr>
            <a:r>
              <a:rPr b="0" i="0" lang="en-US" sz="1700" u="none" strike="noStrike">
                <a:solidFill>
                  <a:srgbClr val="000000"/>
                </a:solidFill>
                <a:latin typeface="Calibri"/>
                <a:ea typeface="Calibri"/>
                <a:cs typeface="Calibri"/>
                <a:sym typeface="Calibri"/>
              </a:rPr>
              <a:t>Preserve</a:t>
            </a:r>
            <a:r>
              <a:rPr b="1" i="0" lang="en-US" sz="1700" u="none" strike="noStrike">
                <a:solidFill>
                  <a:srgbClr val="000000"/>
                </a:solidFill>
                <a:latin typeface="Calibri"/>
                <a:ea typeface="Calibri"/>
                <a:cs typeface="Calibri"/>
                <a:sym typeface="Calibri"/>
              </a:rPr>
              <a:t>okc</a:t>
            </a:r>
            <a:r>
              <a:rPr b="0" i="0" lang="en-US" sz="1700" u="none" strike="noStrike">
                <a:solidFill>
                  <a:srgbClr val="000000"/>
                </a:solidFill>
                <a:latin typeface="Calibri"/>
                <a:ea typeface="Calibri"/>
                <a:cs typeface="Calibri"/>
                <a:sym typeface="Calibri"/>
              </a:rPr>
              <a:t>’s innovative approach to historic preservation as an integral component of the planning field, rather than an isolated set of tools to regulated specific buildings, advances the work of planning toward a comprehensive understanding of the social, cultural, economic, and environmental impact that the existing built environment has on our community. </a:t>
            </a:r>
            <a:endParaRPr b="0" sz="1700"/>
          </a:p>
          <a:p>
            <a:pPr indent="0" lvl="0" marL="0" rtl="0" algn="l">
              <a:spcBef>
                <a:spcPts val="0"/>
              </a:spcBef>
              <a:spcAft>
                <a:spcPts val="0"/>
              </a:spcAft>
              <a:buNone/>
            </a:pPr>
            <a:r>
              <a:t/>
            </a:r>
            <a:endParaRPr/>
          </a:p>
        </p:txBody>
      </p:sp>
      <p:sp>
        <p:nvSpPr>
          <p:cNvPr id="232" name="Google Shape;232;p1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3" name="Google Shape;243;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Clr>
                <a:schemeClr val="dk1"/>
              </a:buClr>
              <a:buFont typeface="Arial"/>
              <a:buNone/>
            </a:pPr>
            <a:r>
              <a:rPr lang="en-US" sz="1800"/>
              <a:t>Vicki Proctor has been an advocate for El Reno for decades. Vicki is an oral historian, always ready to hear, share, and promote the story of El Reno, Oklahoma. </a:t>
            </a:r>
            <a:endParaRPr/>
          </a:p>
        </p:txBody>
      </p:sp>
      <p:sp>
        <p:nvSpPr>
          <p:cNvPr id="262" name="Google Shape;262;p1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The long time President of the Canadian County Historical Museum has worked diligently to save and preserve El Reno’s history, from the artifacts in the museum to buildings like the historic El Reno Hotel and the Sheridan, the oldest building in Canadian County, and the former headquarters for Gen. Phillip Sheridan in the late 19</a:t>
            </a:r>
            <a:r>
              <a:rPr b="0" baseline="30000" i="0" lang="en-US" sz="1800" u="none" strike="noStrike">
                <a:solidFill>
                  <a:srgbClr val="000000"/>
                </a:solidFill>
                <a:latin typeface="Calibri"/>
                <a:ea typeface="Calibri"/>
                <a:cs typeface="Calibri"/>
                <a:sym typeface="Calibri"/>
              </a:rPr>
              <a:t>th</a:t>
            </a:r>
            <a:r>
              <a:rPr b="0" i="0" lang="en-US" sz="1800" u="none" strike="noStrike">
                <a:solidFill>
                  <a:srgbClr val="000000"/>
                </a:solidFill>
                <a:latin typeface="Calibri"/>
                <a:ea typeface="Calibri"/>
                <a:cs typeface="Calibri"/>
                <a:sym typeface="Calibri"/>
              </a:rPr>
              <a:t> Century. </a:t>
            </a:r>
            <a:endParaRPr b="0" sz="2800"/>
          </a:p>
          <a:p>
            <a:pPr indent="0" lvl="0" marL="0" rtl="0" algn="l">
              <a:spcBef>
                <a:spcPts val="800"/>
              </a:spcBef>
              <a:spcAft>
                <a:spcPts val="0"/>
              </a:spcAft>
              <a:buNone/>
            </a:pPr>
            <a:r>
              <a:rPr b="0" i="0" lang="en-US" sz="1800" u="none" strike="noStrike">
                <a:solidFill>
                  <a:srgbClr val="000000"/>
                </a:solidFill>
                <a:latin typeface="Calibri"/>
                <a:ea typeface="Calibri"/>
                <a:cs typeface="Calibri"/>
                <a:sym typeface="Calibri"/>
              </a:rPr>
              <a:t>“All that history is right there at your fingertips,” Proctor said to the </a:t>
            </a:r>
            <a:r>
              <a:rPr b="0" i="1" lang="en-US" sz="1800" u="none" strike="noStrike">
                <a:solidFill>
                  <a:srgbClr val="000000"/>
                </a:solidFill>
                <a:latin typeface="Calibri"/>
                <a:ea typeface="Calibri"/>
                <a:cs typeface="Calibri"/>
                <a:sym typeface="Calibri"/>
              </a:rPr>
              <a:t>El Reno Tribune</a:t>
            </a:r>
            <a:r>
              <a:rPr b="0" i="0" lang="en-US" sz="1800" u="none" strike="noStrike">
                <a:solidFill>
                  <a:srgbClr val="000000"/>
                </a:solidFill>
                <a:latin typeface="Calibri"/>
                <a:ea typeface="Calibri"/>
                <a:cs typeface="Calibri"/>
                <a:sym typeface="Calibri"/>
              </a:rPr>
              <a:t> about the link between El Reno’s history, and the opportunity for cultural heritage tourism as a boost to the economy (Smith, Shane, “History Restored.” El Reno Tribune, 30 Nov. 2019). </a:t>
            </a:r>
            <a:endParaRPr b="0" sz="2800"/>
          </a:p>
        </p:txBody>
      </p:sp>
      <p:sp>
        <p:nvSpPr>
          <p:cNvPr id="273" name="Google Shape;273;p1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0" i="0" lang="en-US" sz="1700" u="none" strike="noStrike">
                <a:solidFill>
                  <a:srgbClr val="000000"/>
                </a:solidFill>
                <a:latin typeface="Calibri"/>
                <a:ea typeface="Calibri"/>
                <a:cs typeface="Calibri"/>
                <a:sym typeface="Calibri"/>
              </a:rPr>
              <a:t>In 1993, the City of El Reno applied for Intermodal Surface Transportation Efficiency Act (ISTEA) funding for a project that would bring a trolley back to historic downtown. Proctor, working through the museum, championed the project and garnered support from citizens and other organizations, including El Reno Main Street. Vicki saw that the project was completed, done correctly, and facilitated upgrades to the museum building and grounds. Under Vicki’s leadership, the Canadian County Historical Museum purchased a trolley and had it refurbished so that there would be a trolley on the tracks provided in the ISTEA project, and has operated the trolley since its installation.</a:t>
            </a:r>
            <a:br>
              <a:rPr lang="en-US" sz="1800"/>
            </a:br>
            <a:endParaRPr/>
          </a:p>
          <a:p>
            <a:pPr indent="0" lvl="0" marL="0" rtl="0" algn="l">
              <a:spcBef>
                <a:spcPts val="800"/>
              </a:spcBef>
              <a:spcAft>
                <a:spcPts val="0"/>
              </a:spcAft>
              <a:buNone/>
            </a:pPr>
            <a:r>
              <a:t/>
            </a:r>
            <a:endParaRPr/>
          </a:p>
        </p:txBody>
      </p:sp>
      <p:sp>
        <p:nvSpPr>
          <p:cNvPr id="282" name="Google Shape;282;p1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800"/>
              </a:spcBef>
              <a:spcAft>
                <a:spcPts val="0"/>
              </a:spcAft>
              <a:buNone/>
            </a:pPr>
            <a:r>
              <a:rPr lang="en-US" sz="1600"/>
              <a:t>Proctor joined the El Reno Municipal Planning Commission in February 2004, and was elevated to Vice Chair by August of that year. In her role, she has constantly been pro-growth, and more importantly, pro-responsible growth. In 2017, Proctor became Chair, and has led with enthusiasm and zeal to find the best possible answer for her community. In spring of 2018, the commissioners were discussing a potential new requirement that sidewalks be installed on commercial properties. Proctor’s contributions in that debate led El Reno to adopt a “fee-in-lieu” for sidewalks, which has helped the City construct sidewalk projects along many of our major corridors.</a:t>
            </a:r>
            <a:endParaRPr sz="2200"/>
          </a:p>
          <a:p>
            <a:pPr indent="0" lvl="0" marL="0" rtl="0" algn="l">
              <a:spcBef>
                <a:spcPts val="800"/>
              </a:spcBef>
              <a:spcAft>
                <a:spcPts val="0"/>
              </a:spcAft>
              <a:buNone/>
            </a:pPr>
            <a:r>
              <a:rPr lang="en-US" sz="1700"/>
              <a:t>When discussing the creation of a new comprehensive plan, Proctor volunteered immediately, and then went to work recruiting others in the community to serve on the steering committee. </a:t>
            </a:r>
            <a:endParaRPr sz="2300">
              <a:solidFill>
                <a:srgbClr val="000000"/>
              </a:solidFill>
            </a:endParaRPr>
          </a:p>
          <a:p>
            <a:pPr indent="0" lvl="0" marL="0" rtl="0" algn="l">
              <a:spcBef>
                <a:spcPts val="0"/>
              </a:spcBef>
              <a:spcAft>
                <a:spcPts val="0"/>
              </a:spcAft>
              <a:buNone/>
            </a:pPr>
            <a:r>
              <a:t/>
            </a:r>
            <a:endParaRPr sz="1800">
              <a:solidFill>
                <a:srgbClr val="000000"/>
              </a:solidFill>
            </a:endParaRPr>
          </a:p>
          <a:p>
            <a:pPr indent="0" lvl="0" marL="0" rtl="0" algn="l">
              <a:spcBef>
                <a:spcPts val="0"/>
              </a:spcBef>
              <a:spcAft>
                <a:spcPts val="0"/>
              </a:spcAft>
              <a:buNone/>
            </a:pPr>
            <a:r>
              <a:t/>
            </a:r>
            <a:endParaRPr b="0" sz="2800"/>
          </a:p>
          <a:p>
            <a:pPr indent="0" lvl="0" marL="0" rtl="0" algn="l">
              <a:spcBef>
                <a:spcPts val="800"/>
              </a:spcBef>
              <a:spcAft>
                <a:spcPts val="0"/>
              </a:spcAft>
              <a:buNone/>
            </a:pPr>
            <a:r>
              <a:t/>
            </a:r>
            <a:endParaRPr b="0" i="0" sz="1800" u="none" strike="noStrike">
              <a:solidFill>
                <a:srgbClr val="000000"/>
              </a:solidFill>
              <a:latin typeface="Calibri"/>
              <a:ea typeface="Calibri"/>
              <a:cs typeface="Calibri"/>
              <a:sym typeface="Calibri"/>
            </a:endParaRPr>
          </a:p>
        </p:txBody>
      </p:sp>
      <p:sp>
        <p:nvSpPr>
          <p:cNvPr id="291" name="Google Shape;291;p1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Early in the planning process, Proctor offered to bring the trolley to El Reno</a:t>
            </a:r>
            <a:r>
              <a:rPr lang="en-US" sz="1800">
                <a:solidFill>
                  <a:srgbClr val="000000"/>
                </a:solidFill>
              </a:rPr>
              <a:t>’s Burger Day</a:t>
            </a:r>
            <a:r>
              <a:rPr b="0" i="0" lang="en-US" sz="1800" u="none" strike="noStrike">
                <a:solidFill>
                  <a:srgbClr val="000000"/>
                </a:solidFill>
                <a:latin typeface="Calibri"/>
                <a:ea typeface="Calibri"/>
                <a:cs typeface="Calibri"/>
                <a:sym typeface="Calibri"/>
              </a:rPr>
              <a:t> to draw people in. She coordinated logistics </a:t>
            </a:r>
            <a:r>
              <a:rPr lang="en-US" sz="1800">
                <a:solidFill>
                  <a:srgbClr val="000000"/>
                </a:solidFill>
              </a:rPr>
              <a:t>a</a:t>
            </a:r>
            <a:r>
              <a:rPr b="0" i="0" lang="en-US" sz="1800" u="none" strike="noStrike">
                <a:solidFill>
                  <a:srgbClr val="000000"/>
                </a:solidFill>
                <a:latin typeface="Calibri"/>
                <a:ea typeface="Calibri"/>
                <a:cs typeface="Calibri"/>
                <a:sym typeface="Calibri"/>
              </a:rPr>
              <a:t>nd ensured we would have a place to set up on the tracks. Vicki helped prepare for, execute, and encourage attendance for all of our open house events. Our engagement responses at every stage outpaced expectations.</a:t>
            </a:r>
            <a:endParaRPr b="0" sz="2800"/>
          </a:p>
          <a:p>
            <a:pPr indent="0" lvl="0" marL="0" rtl="0" algn="l">
              <a:spcBef>
                <a:spcPts val="800"/>
              </a:spcBef>
              <a:spcAft>
                <a:spcPts val="0"/>
              </a:spcAft>
              <a:buNone/>
            </a:pPr>
            <a:r>
              <a:rPr b="0" i="0" lang="en-US" sz="1800" u="none" strike="noStrike">
                <a:solidFill>
                  <a:srgbClr val="000000"/>
                </a:solidFill>
                <a:latin typeface="Calibri"/>
                <a:ea typeface="Calibri"/>
                <a:cs typeface="Calibri"/>
                <a:sym typeface="Calibri"/>
              </a:rPr>
              <a:t>Most recently, El Reno had the unique opportunity to do a corridor study project on Sunset Drive, a key commercial and residential corridor of Historic Route 66. Proctor opened up the museum to the consultant team, and assisted in researching with Emily Fitzsimmons to find relevant photos and history for the area. Her work in uncovering this history</a:t>
            </a:r>
            <a:r>
              <a:rPr lang="en-US" sz="1800">
                <a:solidFill>
                  <a:srgbClr val="000000"/>
                </a:solidFill>
              </a:rPr>
              <a:t> </a:t>
            </a:r>
            <a:r>
              <a:rPr b="0" i="0" lang="en-US" sz="1800" u="none" strike="noStrike">
                <a:solidFill>
                  <a:srgbClr val="000000"/>
                </a:solidFill>
                <a:latin typeface="Calibri"/>
                <a:ea typeface="Calibri"/>
                <a:cs typeface="Calibri"/>
                <a:sym typeface="Calibri"/>
              </a:rPr>
              <a:t>on this project advanced the cause of planning in El Reno, while providing new planners with experience, learning experiences, and new expertise.</a:t>
            </a:r>
            <a:endParaRPr b="0" sz="2800"/>
          </a:p>
        </p:txBody>
      </p:sp>
      <p:sp>
        <p:nvSpPr>
          <p:cNvPr id="306" name="Google Shape;306;p1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sz="1800">
                <a:latin typeface="Calibri"/>
                <a:ea typeface="Calibri"/>
                <a:cs typeface="Calibri"/>
                <a:sym typeface="Calibri"/>
              </a:rPr>
              <a:t>tombstone tales – Vicki Proctor in a historical re-enactment at the Canadian County Historical Museum</a:t>
            </a:r>
            <a:endParaRPr/>
          </a:p>
          <a:p>
            <a:pPr indent="0" lvl="0" marL="0" rtl="0" algn="l">
              <a:spcBef>
                <a:spcPts val="0"/>
              </a:spcBef>
              <a:spcAft>
                <a:spcPts val="0"/>
              </a:spcAft>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600" u="none" strike="noStrike">
                <a:solidFill>
                  <a:srgbClr val="000000"/>
                </a:solidFill>
                <a:latin typeface="Calibri"/>
                <a:ea typeface="Calibri"/>
                <a:cs typeface="Calibri"/>
                <a:sym typeface="Calibri"/>
              </a:rPr>
              <a:t>With gratitude for her hard work and dedication to the City of El Reno and all of Canadian County, both in the preservation of history, and in writing its next chapter, the City of El Reno staff would like to nominate Vicki Proctor for Outstanding Citizen Planner for the 2023 APA-Oklahoma Chapter Awards. Vicki’s selfless perseverance is unwavering, and has made a permanent impact on the community she loves, and has inspired passion and volunteerism in countless others. She is a model of the care, positivity, and intention needed to review individual items, and constantly envisions the best of all opportunities, and the best version of El Reno for all.</a:t>
            </a:r>
            <a:endParaRPr b="0" sz="2200"/>
          </a:p>
          <a:p>
            <a:pPr indent="0" lvl="0" marL="0" rtl="0" algn="l">
              <a:spcBef>
                <a:spcPts val="0"/>
              </a:spcBef>
              <a:spcAft>
                <a:spcPts val="0"/>
              </a:spcAft>
              <a:buNone/>
            </a:pPr>
            <a:r>
              <a:t/>
            </a:r>
            <a:endParaRPr/>
          </a:p>
        </p:txBody>
      </p:sp>
      <p:sp>
        <p:nvSpPr>
          <p:cNvPr id="315" name="Google Shape;315;p1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1" name="Google Shape;321;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f710904d33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f710904d33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8" name="Google Shape;108;g1f710904d33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1663" lvl="0" marL="2578" marR="7416" rtl="0" algn="l">
              <a:spcBef>
                <a:spcPts val="0"/>
              </a:spcBef>
              <a:spcAft>
                <a:spcPts val="0"/>
              </a:spcAft>
              <a:buNone/>
            </a:pPr>
            <a:r>
              <a:rPr b="0" i="0" lang="en-US" sz="1800" u="none" strike="noStrike">
                <a:solidFill>
                  <a:srgbClr val="000000"/>
                </a:solidFill>
                <a:latin typeface="Calibri"/>
                <a:ea typeface="Calibri"/>
                <a:cs typeface="Calibri"/>
                <a:sym typeface="Calibri"/>
              </a:rPr>
              <a:t>Luke Kerr’s HONORS College Thesis, “Who Are We Planning With: a Look at Dementia-Friendly Planning in Oklahoma  City.” </a:t>
            </a:r>
            <a:endParaRPr b="0" i="0" sz="1800" u="none" strike="noStrike">
              <a:solidFill>
                <a:srgbClr val="000000"/>
              </a:solidFill>
              <a:latin typeface="Calibri"/>
              <a:ea typeface="Calibri"/>
              <a:cs typeface="Calibri"/>
              <a:sym typeface="Calibri"/>
            </a:endParaRPr>
          </a:p>
          <a:p>
            <a:pPr indent="1663" lvl="0" marL="2578" marR="7416" rtl="0" algn="l">
              <a:spcBef>
                <a:spcPts val="0"/>
              </a:spcBef>
              <a:spcAft>
                <a:spcPts val="0"/>
              </a:spcAft>
              <a:buNone/>
            </a:pPr>
            <a:r>
              <a:t/>
            </a:r>
            <a:endParaRPr sz="1800">
              <a:solidFill>
                <a:srgbClr val="000000"/>
              </a:solidFill>
            </a:endParaRPr>
          </a:p>
          <a:p>
            <a:pPr indent="0" lvl="0" marL="0" rtl="0" algn="l">
              <a:spcBef>
                <a:spcPts val="0"/>
              </a:spcBef>
              <a:spcAft>
                <a:spcPts val="0"/>
              </a:spcAft>
              <a:buClr>
                <a:schemeClr val="dk1"/>
              </a:buClr>
              <a:buFont typeface="Arial"/>
              <a:buNone/>
            </a:pPr>
            <a:r>
              <a:rPr lang="en-US" sz="1500">
                <a:latin typeface="Times New Roman"/>
                <a:ea typeface="Times New Roman"/>
                <a:cs typeface="Times New Roman"/>
                <a:sym typeface="Times New Roman"/>
              </a:rPr>
              <a:t>The demographics of the United States is undergoing a massive shift, as the number of older  people, or people 65 years of age and over, will soon outnumber people aged 18 and under.  Older populations experience higher rates of cognitive decline and thus face different challenges  than the general population. </a:t>
            </a:r>
            <a:endParaRPr sz="1800">
              <a:solidFill>
                <a:srgbClr val="000000"/>
              </a:solidFill>
            </a:endParaRPr>
          </a:p>
          <a:p>
            <a:pPr indent="0" lvl="0" marL="0" rtl="0" algn="l">
              <a:spcBef>
                <a:spcPts val="0"/>
              </a:spcBef>
              <a:spcAft>
                <a:spcPts val="0"/>
              </a:spcAft>
              <a:buNone/>
            </a:pPr>
            <a:br>
              <a:rPr lang="en-US"/>
            </a:br>
            <a:endParaRPr/>
          </a:p>
        </p:txBody>
      </p:sp>
      <p:sp>
        <p:nvSpPr>
          <p:cNvPr id="340" name="Google Shape;340;p1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0" i="0" lang="en-US" sz="1500" u="none" strike="noStrike">
                <a:solidFill>
                  <a:srgbClr val="000000"/>
                </a:solidFill>
                <a:latin typeface="Times New Roman"/>
                <a:ea typeface="Times New Roman"/>
                <a:cs typeface="Times New Roman"/>
                <a:sym typeface="Times New Roman"/>
              </a:rPr>
              <a:t>Dementia, a syndrome that causes changes in memory, orientation  and judgement, and is often accompanied with changes in mood and behavior, affects the way in  which millions of Americans experience space and place. While effort has been dedicated to  understanding how people with dementia interact with interior spaces, there is an immense lack  of research on how people with dementia interact with outdoor environments, including gardens,  parks, streets, neighborhoods, and cities. </a:t>
            </a:r>
            <a:endParaRPr b="0" i="0" sz="1500" u="none" strike="noStrike">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0" i="0" lang="en-US" sz="1500" u="none" strike="noStrike">
                <a:solidFill>
                  <a:srgbClr val="000000"/>
                </a:solidFill>
                <a:latin typeface="Times New Roman"/>
                <a:ea typeface="Times New Roman"/>
                <a:cs typeface="Times New Roman"/>
                <a:sym typeface="Times New Roman"/>
              </a:rPr>
              <a:t>While city planners work to provide sustainable and  accessible public spaces and services, there is a clear disconnect, and many barriers, between  their efforts and the needs of aging communities. </a:t>
            </a:r>
            <a:endParaRPr sz="900"/>
          </a:p>
        </p:txBody>
      </p:sp>
      <p:sp>
        <p:nvSpPr>
          <p:cNvPr id="351" name="Google Shape;351;p2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0" i="0" lang="en-US" sz="1500" u="none" strike="noStrike">
                <a:solidFill>
                  <a:srgbClr val="000000"/>
                </a:solidFill>
                <a:latin typeface="Times New Roman"/>
                <a:ea typeface="Times New Roman"/>
                <a:cs typeface="Times New Roman"/>
                <a:sym typeface="Times New Roman"/>
              </a:rPr>
              <a:t>Through performing an extensive literature  review and conducting semi-structured interviews, the author of this thesis examines how urban  planners, accessibility professionals, and care partners in the Oklahoma City metro area define accessibility, understand accessibility planning practices, and suggest measures to be taken to  improve conditions for aging individuals, especially those living with dementia. </a:t>
            </a:r>
            <a:endParaRPr b="0" i="0" sz="1500" u="none" strike="noStrike">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0" i="0" lang="en-US" sz="1500" u="none" strike="noStrike">
                <a:solidFill>
                  <a:srgbClr val="000000"/>
                </a:solidFill>
                <a:latin typeface="Times New Roman"/>
                <a:ea typeface="Times New Roman"/>
                <a:cs typeface="Times New Roman"/>
                <a:sym typeface="Times New Roman"/>
              </a:rPr>
              <a:t>Planners are  more likely to define, understand, and implement accessibility in the context of physical  mobility. Accessibility consultants and researchers are more likely to understand accessibility in  a broader sense, calling for greater attention to the different types of disabilities and advocating  for human-centered design processes. Care partners call for a broader social understanding and  shift regarding accessibility and dementia, calling for education, financial support, and work  across disciplines. Using the limited existing research on dementia-friendly planning and design,  the project calls for better collaboration and education between care partners and those within the  field of planning. </a:t>
            </a:r>
            <a:endParaRPr sz="1500"/>
          </a:p>
        </p:txBody>
      </p:sp>
      <p:sp>
        <p:nvSpPr>
          <p:cNvPr id="361" name="Google Shape;361;p2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sz="1700">
                <a:solidFill>
                  <a:srgbClr val="2E2E2E"/>
                </a:solidFill>
                <a:highlight>
                  <a:srgbClr val="FFFFFF"/>
                </a:highlight>
                <a:latin typeface="Arial"/>
                <a:ea typeface="Arial"/>
                <a:cs typeface="Arial"/>
                <a:sym typeface="Arial"/>
              </a:rPr>
              <a:t>Fellows of AICP are nominated and selected by their peers to recognize and honor their outstanding contributions as a professional planner. The outcomes of their individual efforts left demonstrably significant and transformational improvements to the field of planning and the communities they served. Fellows have achieved excellence in professional practice, teaching and mentoring, research, and community service and leadership.</a:t>
            </a:r>
            <a:endParaRPr sz="1700">
              <a:solidFill>
                <a:srgbClr val="2E2E2E"/>
              </a:solidFill>
              <a:highlight>
                <a:srgbClr val="FFFFFF"/>
              </a:highlight>
              <a:latin typeface="Arial"/>
              <a:ea typeface="Arial"/>
              <a:cs typeface="Arial"/>
              <a:sym typeface="Arial"/>
            </a:endParaRPr>
          </a:p>
          <a:p>
            <a:pPr indent="0" lvl="0" marL="0" rtl="0" algn="l">
              <a:spcBef>
                <a:spcPts val="0"/>
              </a:spcBef>
              <a:spcAft>
                <a:spcPts val="0"/>
              </a:spcAft>
              <a:buNone/>
            </a:pPr>
            <a:r>
              <a:t/>
            </a:r>
            <a:endParaRPr sz="1700">
              <a:solidFill>
                <a:srgbClr val="2E2E2E"/>
              </a:solidFill>
              <a:highlight>
                <a:srgbClr val="FFFFFF"/>
              </a:highlight>
              <a:latin typeface="Arial"/>
              <a:ea typeface="Arial"/>
              <a:cs typeface="Arial"/>
              <a:sym typeface="Arial"/>
            </a:endParaRPr>
          </a:p>
          <a:p>
            <a:pPr indent="-336550" lvl="0" marL="457200" rtl="0" algn="l">
              <a:spcBef>
                <a:spcPts val="0"/>
              </a:spcBef>
              <a:spcAft>
                <a:spcPts val="0"/>
              </a:spcAft>
              <a:buClr>
                <a:srgbClr val="2E2E2E"/>
              </a:buClr>
              <a:buSzPts val="1700"/>
              <a:buFont typeface="Arial"/>
              <a:buChar char="-"/>
            </a:pPr>
            <a:r>
              <a:rPr lang="en-US" sz="1700">
                <a:solidFill>
                  <a:srgbClr val="2E2E2E"/>
                </a:solidFill>
                <a:highlight>
                  <a:srgbClr val="FFFFFF"/>
                </a:highlight>
                <a:latin typeface="Arial"/>
                <a:ea typeface="Arial"/>
                <a:cs typeface="Arial"/>
                <a:sym typeface="Arial"/>
              </a:rPr>
              <a:t>Guidelines were recently updated to lower years of </a:t>
            </a:r>
            <a:r>
              <a:rPr lang="en-US" sz="1700">
                <a:solidFill>
                  <a:srgbClr val="2E2E2E"/>
                </a:solidFill>
                <a:highlight>
                  <a:srgbClr val="FFFFFF"/>
                </a:highlight>
                <a:latin typeface="Arial"/>
                <a:ea typeface="Arial"/>
                <a:cs typeface="Arial"/>
                <a:sym typeface="Arial"/>
              </a:rPr>
              <a:t>membership</a:t>
            </a:r>
            <a:r>
              <a:rPr lang="en-US" sz="1700">
                <a:solidFill>
                  <a:srgbClr val="2E2E2E"/>
                </a:solidFill>
                <a:highlight>
                  <a:srgbClr val="FFFFFF"/>
                </a:highlight>
                <a:latin typeface="Arial"/>
                <a:ea typeface="Arial"/>
                <a:cs typeface="Arial"/>
                <a:sym typeface="Arial"/>
              </a:rPr>
              <a:t> from 15 to 10.</a:t>
            </a:r>
            <a:endParaRPr sz="1700">
              <a:solidFill>
                <a:srgbClr val="2E2E2E"/>
              </a:solidFill>
              <a:highlight>
                <a:srgbClr val="FFFFFF"/>
              </a:highlight>
              <a:latin typeface="Arial"/>
              <a:ea typeface="Arial"/>
              <a:cs typeface="Arial"/>
              <a:sym typeface="Arial"/>
            </a:endParaRPr>
          </a:p>
          <a:p>
            <a:pPr indent="-336550" lvl="0" marL="457200" rtl="0" algn="l">
              <a:spcBef>
                <a:spcPts val="0"/>
              </a:spcBef>
              <a:spcAft>
                <a:spcPts val="0"/>
              </a:spcAft>
              <a:buClr>
                <a:srgbClr val="2E2E2E"/>
              </a:buClr>
              <a:buSzPts val="1700"/>
              <a:buFont typeface="Arial"/>
              <a:buChar char="-"/>
            </a:pPr>
            <a:r>
              <a:rPr lang="en-US" sz="1700">
                <a:solidFill>
                  <a:srgbClr val="2E2E2E"/>
                </a:solidFill>
                <a:highlight>
                  <a:srgbClr val="FFFFFF"/>
                </a:highlight>
                <a:latin typeface="Arial"/>
                <a:ea typeface="Arial"/>
                <a:cs typeface="Arial"/>
                <a:sym typeface="Arial"/>
              </a:rPr>
              <a:t>We have over 40 people that meet the 10 year threshold</a:t>
            </a:r>
            <a:endParaRPr sz="1700">
              <a:solidFill>
                <a:srgbClr val="2E2E2E"/>
              </a:solidFill>
              <a:highlight>
                <a:srgbClr val="FFFFFF"/>
              </a:highlight>
              <a:latin typeface="Arial"/>
              <a:ea typeface="Arial"/>
              <a:cs typeface="Arial"/>
              <a:sym typeface="Arial"/>
            </a:endParaRPr>
          </a:p>
          <a:p>
            <a:pPr indent="-336550" lvl="0" marL="457200" rtl="0" algn="l">
              <a:spcBef>
                <a:spcPts val="0"/>
              </a:spcBef>
              <a:spcAft>
                <a:spcPts val="0"/>
              </a:spcAft>
              <a:buClr>
                <a:srgbClr val="2E2E2E"/>
              </a:buClr>
              <a:buSzPts val="1700"/>
              <a:buFont typeface="Arial"/>
              <a:buChar char="-"/>
            </a:pPr>
            <a:r>
              <a:rPr lang="en-US" sz="1700">
                <a:solidFill>
                  <a:srgbClr val="2E2E2E"/>
                </a:solidFill>
                <a:highlight>
                  <a:srgbClr val="FFFFFF"/>
                </a:highlight>
                <a:latin typeface="Arial"/>
                <a:ea typeface="Arial"/>
                <a:cs typeface="Arial"/>
                <a:sym typeface="Arial"/>
              </a:rPr>
              <a:t>Especially want to talk with those of you in the crowd that have previous service to the state board or our national organization.</a:t>
            </a:r>
            <a:endParaRPr sz="1700">
              <a:solidFill>
                <a:srgbClr val="2E2E2E"/>
              </a:solidFill>
              <a:highlight>
                <a:srgbClr val="FFFFFF"/>
              </a:highlight>
              <a:latin typeface="Arial"/>
              <a:ea typeface="Arial"/>
              <a:cs typeface="Arial"/>
              <a:sym typeface="Arial"/>
            </a:endParaRPr>
          </a:p>
          <a:p>
            <a:pPr indent="-336550" lvl="0" marL="457200" rtl="0" algn="l">
              <a:spcBef>
                <a:spcPts val="0"/>
              </a:spcBef>
              <a:spcAft>
                <a:spcPts val="0"/>
              </a:spcAft>
              <a:buClr>
                <a:srgbClr val="2E2E2E"/>
              </a:buClr>
              <a:buSzPts val="1700"/>
              <a:buFont typeface="Arial"/>
              <a:buChar char="-"/>
            </a:pPr>
            <a:r>
              <a:rPr lang="en-US" sz="1700">
                <a:solidFill>
                  <a:srgbClr val="2E2E2E"/>
                </a:solidFill>
                <a:highlight>
                  <a:srgbClr val="FFFFFF"/>
                </a:highlight>
                <a:latin typeface="Arial"/>
                <a:ea typeface="Arial"/>
                <a:cs typeface="Arial"/>
                <a:sym typeface="Arial"/>
              </a:rPr>
              <a:t>Just 2 still living in Oklahoma - Larry Hopper 2020</a:t>
            </a:r>
            <a:endParaRPr sz="1700">
              <a:solidFill>
                <a:srgbClr val="2E2E2E"/>
              </a:solidFill>
              <a:highlight>
                <a:srgbClr val="FFFFFF"/>
              </a:highlight>
              <a:latin typeface="Arial"/>
              <a:ea typeface="Arial"/>
              <a:cs typeface="Arial"/>
              <a:sym typeface="Arial"/>
            </a:endParaRPr>
          </a:p>
        </p:txBody>
      </p:sp>
      <p:sp>
        <p:nvSpPr>
          <p:cNvPr id="371" name="Google Shape;371;p2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0" i="0" lang="en-US" sz="1500">
                <a:solidFill>
                  <a:srgbClr val="666666"/>
                </a:solidFill>
                <a:latin typeface="Source Serif Pro"/>
                <a:ea typeface="Source Serif Pro"/>
                <a:cs typeface="Source Serif Pro"/>
                <a:sym typeface="Source Serif Pro"/>
              </a:rPr>
              <a:t>Michael has applied a civic entrepreneurial approach to address community problems for nearly 30 years. He is dedicated to empowering citizens and community leaders to visualize their desired future and employing planning principles to achieve it. </a:t>
            </a:r>
            <a:endParaRPr b="0" i="0" sz="1500">
              <a:solidFill>
                <a:srgbClr val="666666"/>
              </a:solidFill>
              <a:latin typeface="Source Serif Pro"/>
              <a:ea typeface="Source Serif Pro"/>
              <a:cs typeface="Source Serif Pro"/>
              <a:sym typeface="Source Serif Pro"/>
            </a:endParaRPr>
          </a:p>
          <a:p>
            <a:pPr indent="0" lvl="0" marL="0" rtl="0" algn="l">
              <a:spcBef>
                <a:spcPts val="0"/>
              </a:spcBef>
              <a:spcAft>
                <a:spcPts val="0"/>
              </a:spcAft>
              <a:buNone/>
            </a:pPr>
            <a:r>
              <a:t/>
            </a:r>
            <a:endParaRPr sz="1500">
              <a:solidFill>
                <a:srgbClr val="666666"/>
              </a:solidFill>
              <a:latin typeface="Source Serif Pro"/>
              <a:ea typeface="Source Serif Pro"/>
              <a:cs typeface="Source Serif Pro"/>
              <a:sym typeface="Source Serif Pro"/>
            </a:endParaRPr>
          </a:p>
          <a:p>
            <a:pPr indent="0" lvl="0" marL="0" rtl="0" algn="l">
              <a:spcBef>
                <a:spcPts val="0"/>
              </a:spcBef>
              <a:spcAft>
                <a:spcPts val="0"/>
              </a:spcAft>
              <a:buNone/>
            </a:pPr>
            <a:r>
              <a:rPr b="0" i="0" lang="en-US" sz="1500">
                <a:solidFill>
                  <a:srgbClr val="666666"/>
                </a:solidFill>
                <a:latin typeface="Source Serif Pro"/>
                <a:ea typeface="Source Serif Pro"/>
                <a:cs typeface="Source Serif Pro"/>
                <a:sym typeface="Source Serif Pro"/>
              </a:rPr>
              <a:t>Michael’s leadership includes both his geographic and professional community at local, regional, state, and national levels. Michael’s entrepreneurialism has successfully addressing issues ignored or deemed too difficult to address by others. While focusing on small town America, he is also highly engaged and positioned in national-scale innovation. Peers nationwide seek advice and assessments. Michael is considered a trend-setter in cutting edge solutions and tangible results.</a:t>
            </a:r>
            <a:endParaRPr sz="1500"/>
          </a:p>
          <a:p>
            <a:pPr indent="0" lvl="0" marL="0" rtl="0" algn="l">
              <a:spcBef>
                <a:spcPts val="0"/>
              </a:spcBef>
              <a:spcAft>
                <a:spcPts val="0"/>
              </a:spcAft>
              <a:buNone/>
            </a:pPr>
            <a:br>
              <a:rPr b="0" i="0" lang="en-US" u="sng" strike="noStrike">
                <a:solidFill>
                  <a:srgbClr val="6B8E3C"/>
                </a:solidFill>
                <a:latin typeface="Source Serif Pro"/>
                <a:ea typeface="Source Serif Pro"/>
                <a:cs typeface="Source Serif Pro"/>
                <a:sym typeface="Source Serif Pro"/>
                <a:hlinkClick r:id="rId2">
                  <a:extLst>
                    <a:ext uri="{A12FA001-AC4F-418D-AE19-62706E023703}">
                      <ahyp:hlinkClr val="tx"/>
                    </a:ext>
                  </a:extLst>
                </a:hlinkClick>
              </a:rPr>
            </a:br>
            <a:endParaRPr/>
          </a:p>
          <a:p>
            <a:pPr indent="0" lvl="0" marL="0" rtl="0" algn="l">
              <a:spcBef>
                <a:spcPts val="0"/>
              </a:spcBef>
              <a:spcAft>
                <a:spcPts val="0"/>
              </a:spcAft>
              <a:buNone/>
            </a:pPr>
            <a:r>
              <a:t/>
            </a:r>
            <a:endParaRPr/>
          </a:p>
        </p:txBody>
      </p:sp>
      <p:sp>
        <p:nvSpPr>
          <p:cNvPr id="378" name="Google Shape;378;p2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2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1" i="0" lang="en-US">
                <a:solidFill>
                  <a:srgbClr val="231F1F"/>
                </a:solidFill>
                <a:latin typeface="Book Antiqua"/>
                <a:ea typeface="Book Antiqua"/>
                <a:cs typeface="Book Antiqua"/>
                <a:sym typeface="Book Antiqua"/>
              </a:rPr>
              <a:t>APA Involvement:</a:t>
            </a:r>
            <a:r>
              <a:rPr b="0" i="0" lang="en-US">
                <a:solidFill>
                  <a:srgbClr val="231F1F"/>
                </a:solidFill>
                <a:latin typeface="Book Antiqua"/>
                <a:ea typeface="Book Antiqua"/>
                <a:cs typeface="Book Antiqua"/>
                <a:sym typeface="Book Antiqua"/>
              </a:rPr>
              <a:t> Oklahoma Chapter, OKAPA President 2001-03, AICP Region 3 Commissioner 2004-08, STAR member.</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a:solidFill>
                  <a:srgbClr val="231F1F"/>
                </a:solidFill>
                <a:latin typeface="Book Antiqua"/>
                <a:ea typeface="Book Antiqua"/>
                <a:cs typeface="Book Antiqua"/>
                <a:sym typeface="Book Antiqua"/>
              </a:rPr>
              <a:t>How did you get involved in APA?</a:t>
            </a:r>
            <a:br>
              <a:rPr b="0" i="0" lang="en-US">
                <a:solidFill>
                  <a:srgbClr val="231F1F"/>
                </a:solidFill>
                <a:latin typeface="Book Antiqua"/>
                <a:ea typeface="Book Antiqua"/>
                <a:cs typeface="Book Antiqua"/>
                <a:sym typeface="Book Antiqua"/>
              </a:rPr>
            </a:br>
            <a:r>
              <a:rPr b="0" i="0" lang="en-US">
                <a:solidFill>
                  <a:srgbClr val="231F1F"/>
                </a:solidFill>
                <a:latin typeface="Book Antiqua"/>
                <a:ea typeface="Book Antiqua"/>
                <a:cs typeface="Book Antiqua"/>
                <a:sym typeface="Book Antiqua"/>
              </a:rPr>
              <a:t>I first became involved in the profession while in graduate school. I was elected as the student planning president in 1992 and served on the Oklahoma APA Board. Over the next 16 years, I served in ever chapter position and became the first and only Oklahoma planner to be elected to a national planning position.</a:t>
            </a:r>
            <a:endParaRPr b="0" i="0">
              <a:solidFill>
                <a:srgbClr val="231F1F"/>
              </a:solidFill>
              <a:latin typeface="Book Antiqua"/>
              <a:ea typeface="Book Antiqua"/>
              <a:cs typeface="Book Antiqua"/>
              <a:sym typeface="Book Antiqua"/>
            </a:endParaRPr>
          </a:p>
          <a:p>
            <a:pPr indent="0" lvl="0" marL="0" rtl="0" algn="l">
              <a:spcBef>
                <a:spcPts val="0"/>
              </a:spcBef>
              <a:spcAft>
                <a:spcPts val="0"/>
              </a:spcAft>
              <a:buNone/>
            </a:pPr>
            <a:r>
              <a:t/>
            </a:r>
            <a:endParaRPr>
              <a:solidFill>
                <a:srgbClr val="231F1F"/>
              </a:solidFill>
              <a:latin typeface="Book Antiqua"/>
              <a:ea typeface="Book Antiqua"/>
              <a:cs typeface="Book Antiqua"/>
              <a:sym typeface="Book Antiqua"/>
            </a:endParaRPr>
          </a:p>
          <a:p>
            <a:pPr indent="0" lvl="0" marL="0" rtl="0" algn="l">
              <a:spcBef>
                <a:spcPts val="0"/>
              </a:spcBef>
              <a:spcAft>
                <a:spcPts val="0"/>
              </a:spcAft>
              <a:buNone/>
            </a:pPr>
            <a:r>
              <a:rPr b="1" i="0" lang="en-US">
                <a:solidFill>
                  <a:srgbClr val="231F1F"/>
                </a:solidFill>
                <a:latin typeface="Book Antiqua"/>
                <a:ea typeface="Book Antiqua"/>
                <a:cs typeface="Book Antiqua"/>
                <a:sym typeface="Book Antiqua"/>
              </a:rPr>
              <a:t>What’s the most interesting project you’re working on?</a:t>
            </a:r>
            <a:br>
              <a:rPr b="0" i="0" lang="en-US">
                <a:solidFill>
                  <a:srgbClr val="231F1F"/>
                </a:solidFill>
                <a:latin typeface="Book Antiqua"/>
                <a:ea typeface="Book Antiqua"/>
                <a:cs typeface="Book Antiqua"/>
                <a:sym typeface="Book Antiqua"/>
              </a:rPr>
            </a:br>
            <a:r>
              <a:rPr b="0" i="0" lang="en-US">
                <a:solidFill>
                  <a:srgbClr val="231F1F"/>
                </a:solidFill>
                <a:latin typeface="Book Antiqua"/>
                <a:ea typeface="Book Antiqua"/>
                <a:cs typeface="Book Antiqua"/>
                <a:sym typeface="Book Antiqua"/>
              </a:rPr>
              <a:t>Two projects that I am currently working on include the creation of a rural business credit program using federal funding</a:t>
            </a:r>
            <a:br>
              <a:rPr b="0" i="0" lang="en-US">
                <a:solidFill>
                  <a:srgbClr val="231F1F"/>
                </a:solidFill>
                <a:latin typeface="Book Antiqua"/>
                <a:ea typeface="Book Antiqua"/>
                <a:cs typeface="Book Antiqua"/>
                <a:sym typeface="Book Antiqua"/>
              </a:rPr>
            </a:br>
            <a:r>
              <a:rPr b="0" i="0" lang="en-US">
                <a:solidFill>
                  <a:srgbClr val="231F1F"/>
                </a:solidFill>
                <a:latin typeface="Book Antiqua"/>
                <a:ea typeface="Book Antiqua"/>
                <a:cs typeface="Book Antiqua"/>
                <a:sym typeface="Book Antiqua"/>
              </a:rPr>
              <a:t>from the US Treasury through the State Small Business Credit Initiative. The second is a project where I am coordinating the evaluations of 8 industrial sites within the reservation. The Oklahoma Department of Commerce used ARPA funds to create a grant program where rural communities will receive up to $24K to hire a site consultant to assess their industrial site and recommend changes which will improve the site readiness. Eight of my community partners received funding, so my office is working with local leaders to move the process along.</a:t>
            </a:r>
            <a:endParaRPr/>
          </a:p>
          <a:p>
            <a:pPr indent="0" lvl="0" marL="0" rtl="0" algn="l">
              <a:spcBef>
                <a:spcPts val="0"/>
              </a:spcBef>
              <a:spcAft>
                <a:spcPts val="0"/>
              </a:spcAft>
              <a:buNone/>
            </a:pPr>
            <a:r>
              <a:t/>
            </a:r>
            <a:endParaRPr b="1">
              <a:solidFill>
                <a:srgbClr val="231F1F"/>
              </a:solidFill>
              <a:latin typeface="Book Antiqua"/>
              <a:ea typeface="Book Antiqua"/>
              <a:cs typeface="Book Antiqua"/>
              <a:sym typeface="Book Antiqua"/>
            </a:endParaRPr>
          </a:p>
          <a:p>
            <a:pPr indent="0" lvl="0" marL="0" rtl="0" algn="l">
              <a:spcBef>
                <a:spcPts val="0"/>
              </a:spcBef>
              <a:spcAft>
                <a:spcPts val="0"/>
              </a:spcAft>
              <a:buNone/>
            </a:pPr>
            <a:r>
              <a:rPr b="1" i="0" lang="en-US">
                <a:solidFill>
                  <a:srgbClr val="231F1F"/>
                </a:solidFill>
                <a:latin typeface="Book Antiqua"/>
                <a:ea typeface="Book Antiqua"/>
                <a:cs typeface="Book Antiqua"/>
                <a:sym typeface="Book Antiqua"/>
              </a:rPr>
              <a:t>What is one of your biggest successes?</a:t>
            </a:r>
            <a:br>
              <a:rPr b="0" i="0" lang="en-US">
                <a:solidFill>
                  <a:srgbClr val="231F1F"/>
                </a:solidFill>
                <a:latin typeface="Book Antiqua"/>
                <a:ea typeface="Book Antiqua"/>
                <a:cs typeface="Book Antiqua"/>
                <a:sym typeface="Book Antiqua"/>
              </a:rPr>
            </a:br>
            <a:r>
              <a:rPr b="0" i="0" lang="en-US">
                <a:solidFill>
                  <a:srgbClr val="231F1F"/>
                </a:solidFill>
                <a:latin typeface="Book Antiqua"/>
                <a:ea typeface="Book Antiqua"/>
                <a:cs typeface="Book Antiqua"/>
                <a:sym typeface="Book Antiqua"/>
              </a:rPr>
              <a:t>As the community development director, I was called upon to redevelop the business district of Shawnee, OK. We set a course which saw Shawnee</a:t>
            </a:r>
            <a:br>
              <a:rPr b="0" i="0" lang="en-US">
                <a:solidFill>
                  <a:srgbClr val="231F1F"/>
                </a:solidFill>
                <a:latin typeface="Book Antiqua"/>
                <a:ea typeface="Book Antiqua"/>
                <a:cs typeface="Book Antiqua"/>
                <a:sym typeface="Book Antiqua"/>
              </a:rPr>
            </a:br>
            <a:r>
              <a:rPr b="0" i="0" lang="en-US">
                <a:solidFill>
                  <a:srgbClr val="231F1F"/>
                </a:solidFill>
                <a:latin typeface="Book Antiqua"/>
                <a:ea typeface="Book Antiqua"/>
                <a:cs typeface="Book Antiqua"/>
                <a:sym typeface="Book Antiqua"/>
              </a:rPr>
              <a:t>pass one of the first “Existing Structures Codes” leading to over $100M in investments. My office also led the effort to create a downtown streetscape</a:t>
            </a:r>
            <a:br>
              <a:rPr b="0" i="0" lang="en-US">
                <a:solidFill>
                  <a:srgbClr val="231F1F"/>
                </a:solidFill>
                <a:latin typeface="Book Antiqua"/>
                <a:ea typeface="Book Antiqua"/>
                <a:cs typeface="Book Antiqua"/>
                <a:sym typeface="Book Antiqua"/>
              </a:rPr>
            </a:br>
            <a:r>
              <a:rPr b="0" i="0" lang="en-US">
                <a:solidFill>
                  <a:srgbClr val="231F1F"/>
                </a:solidFill>
                <a:latin typeface="Book Antiqua"/>
                <a:ea typeface="Book Antiqua"/>
                <a:cs typeface="Book Antiqua"/>
                <a:sym typeface="Book Antiqua"/>
              </a:rPr>
              <a:t>plan, downtown economic development strategy, and the downtown Tax Increment Financing District. I also wrote a TEA-21 grant to construct phase 1 of the streetscape project. Downtown Shawnee has seen tremendous improvement and now how loft residential apartments in the high-rise structures. Little to no investment had been made in 30 years prior to my actions.</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a:solidFill>
                  <a:srgbClr val="231F1F"/>
                </a:solidFill>
                <a:latin typeface="Book Antiqua"/>
                <a:ea typeface="Book Antiqua"/>
                <a:cs typeface="Book Antiqua"/>
                <a:sym typeface="Book Antiqua"/>
              </a:rPr>
              <a:t>Advice for planners just starting out?</a:t>
            </a:r>
            <a:br>
              <a:rPr b="0" i="0" lang="en-US">
                <a:solidFill>
                  <a:srgbClr val="231F1F"/>
                </a:solidFill>
                <a:latin typeface="Book Antiqua"/>
                <a:ea typeface="Book Antiqua"/>
                <a:cs typeface="Book Antiqua"/>
                <a:sym typeface="Book Antiqua"/>
              </a:rPr>
            </a:br>
            <a:r>
              <a:rPr b="0" i="0" lang="en-US">
                <a:solidFill>
                  <a:srgbClr val="231F1F"/>
                </a:solidFill>
                <a:latin typeface="Book Antiqua"/>
                <a:ea typeface="Book Antiqua"/>
                <a:cs typeface="Book Antiqua"/>
                <a:sym typeface="Book Antiqua"/>
              </a:rPr>
              <a:t>Be honest in your professional opinions. Know your role in the process as the planner (educator, facilitator, convener, advocate, etc.) and know the role of the elected officials (governing body). Many planners burn out and get frustrated because they don’t fully understand the distinction.</a:t>
            </a:r>
            <a:endParaRPr/>
          </a:p>
          <a:p>
            <a:pPr indent="0" lvl="0" marL="0" rtl="0" algn="l">
              <a:spcBef>
                <a:spcPts val="0"/>
              </a:spcBef>
              <a:spcAft>
                <a:spcPts val="0"/>
              </a:spcAft>
              <a:buNone/>
            </a:pPr>
            <a:r>
              <a:t/>
            </a:r>
            <a:endParaRPr b="1">
              <a:solidFill>
                <a:srgbClr val="231F1F"/>
              </a:solidFill>
              <a:latin typeface="Book Antiqua"/>
              <a:ea typeface="Book Antiqua"/>
              <a:cs typeface="Book Antiqua"/>
              <a:sym typeface="Book Antiqua"/>
            </a:endParaRPr>
          </a:p>
          <a:p>
            <a:pPr indent="0" lvl="0" marL="0" rtl="0" algn="l">
              <a:spcBef>
                <a:spcPts val="0"/>
              </a:spcBef>
              <a:spcAft>
                <a:spcPts val="0"/>
              </a:spcAft>
              <a:buNone/>
            </a:pPr>
            <a:r>
              <a:rPr b="1" i="0" lang="en-US">
                <a:solidFill>
                  <a:srgbClr val="231F1F"/>
                </a:solidFill>
                <a:latin typeface="Book Antiqua"/>
                <a:ea typeface="Book Antiqua"/>
                <a:cs typeface="Book Antiqua"/>
                <a:sym typeface="Book Antiqua"/>
              </a:rPr>
              <a:t>What’s the best part of working in small towns &amp; rural areas?</a:t>
            </a:r>
            <a:br>
              <a:rPr b="0" i="0" lang="en-US">
                <a:solidFill>
                  <a:srgbClr val="231F1F"/>
                </a:solidFill>
                <a:latin typeface="Book Antiqua"/>
                <a:ea typeface="Book Antiqua"/>
                <a:cs typeface="Book Antiqua"/>
                <a:sym typeface="Book Antiqua"/>
              </a:rPr>
            </a:br>
            <a:r>
              <a:rPr b="0" i="0" lang="en-US">
                <a:solidFill>
                  <a:srgbClr val="231F1F"/>
                </a:solidFill>
                <a:latin typeface="Book Antiqua"/>
                <a:ea typeface="Book Antiqua"/>
                <a:cs typeface="Book Antiqua"/>
                <a:sym typeface="Book Antiqua"/>
              </a:rPr>
              <a:t>The best part is in seeing how your influence makes a difference. In larger communities or regions, one may never fully see the impact their actions have. Small and rural areas can have immediate fulfillment.</a:t>
            </a:r>
            <a:endParaRPr/>
          </a:p>
          <a:p>
            <a:pPr indent="0" lvl="0" marL="0" rtl="0" algn="l">
              <a:spcBef>
                <a:spcPts val="0"/>
              </a:spcBef>
              <a:spcAft>
                <a:spcPts val="0"/>
              </a:spcAft>
              <a:buNone/>
            </a:pPr>
            <a:r>
              <a:t/>
            </a:r>
            <a:endParaRPr/>
          </a:p>
        </p:txBody>
      </p:sp>
      <p:sp>
        <p:nvSpPr>
          <p:cNvPr id="390" name="Google Shape;390;p2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6" name="Google Shape;136;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5" name="Google Shape;155;p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just">
              <a:spcBef>
                <a:spcPts val="0"/>
              </a:spcBef>
              <a:spcAft>
                <a:spcPts val="0"/>
              </a:spcAft>
              <a:buNone/>
            </a:pPr>
            <a:r>
              <a:rPr b="0" i="0" lang="en-US" sz="1800" u="none" strike="noStrike">
                <a:solidFill>
                  <a:srgbClr val="000000"/>
                </a:solidFill>
                <a:latin typeface="Calibri"/>
                <a:ea typeface="Calibri"/>
                <a:cs typeface="Calibri"/>
                <a:sym typeface="Calibri"/>
              </a:rPr>
              <a:t>Oklahoma City’s first historic preservation plan. Prepared entirely in house by City of Oklahoma City Planning Department staff, preserve</a:t>
            </a:r>
            <a:r>
              <a:rPr b="1" i="0" lang="en-US" sz="1800" u="none" strike="noStrike">
                <a:solidFill>
                  <a:srgbClr val="000000"/>
                </a:solidFill>
                <a:latin typeface="Calibri"/>
                <a:ea typeface="Calibri"/>
                <a:cs typeface="Calibri"/>
                <a:sym typeface="Calibri"/>
              </a:rPr>
              <a:t>okc</a:t>
            </a:r>
            <a:r>
              <a:rPr b="0" i="0" lang="en-US" sz="1800" u="none" strike="noStrike">
                <a:solidFill>
                  <a:srgbClr val="000000"/>
                </a:solidFill>
                <a:latin typeface="Calibri"/>
                <a:ea typeface="Calibri"/>
                <a:cs typeface="Calibri"/>
                <a:sym typeface="Calibri"/>
              </a:rPr>
              <a:t> is innovative in its approach to the incorporation of historic preservation into broader planning practices and principles. It emphasizes the important role that the revitalization, rehabilitation, and adaptive reuse of existing buildings and districts have in the growth and development of Oklahoma City. </a:t>
            </a:r>
            <a:endParaRPr b="0"/>
          </a:p>
          <a:p>
            <a:pPr indent="0" lvl="0" marL="0" rtl="0" algn="just">
              <a:spcBef>
                <a:spcPts val="0"/>
              </a:spcBef>
              <a:spcAft>
                <a:spcPts val="0"/>
              </a:spcAft>
              <a:buNone/>
            </a:pPr>
            <a:br>
              <a:rPr b="0" lang="en-US"/>
            </a:br>
            <a:br>
              <a:rPr lang="en-US"/>
            </a:br>
            <a:endParaRPr/>
          </a:p>
        </p:txBody>
      </p:sp>
      <p:sp>
        <p:nvSpPr>
          <p:cNvPr id="174" name="Google Shape;174;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just">
              <a:spcBef>
                <a:spcPts val="0"/>
              </a:spcBef>
              <a:spcAft>
                <a:spcPts val="0"/>
              </a:spcAft>
              <a:buNone/>
            </a:pPr>
            <a:r>
              <a:rPr b="0" i="0" lang="en-US" sz="1800" u="none" strike="noStrike">
                <a:solidFill>
                  <a:srgbClr val="000000"/>
                </a:solidFill>
                <a:latin typeface="Calibri"/>
                <a:ea typeface="Calibri"/>
                <a:cs typeface="Calibri"/>
                <a:sym typeface="Calibri"/>
              </a:rPr>
              <a:t>In July 2015, the City of Oklahoma City adopted a new comprehensive plan, plan</a:t>
            </a:r>
            <a:r>
              <a:rPr b="1" i="0" lang="en-US" sz="1800" u="none" strike="noStrike">
                <a:solidFill>
                  <a:srgbClr val="000000"/>
                </a:solidFill>
                <a:latin typeface="Calibri"/>
                <a:ea typeface="Calibri"/>
                <a:cs typeface="Calibri"/>
                <a:sym typeface="Calibri"/>
              </a:rPr>
              <a:t>okc</a:t>
            </a:r>
            <a:r>
              <a:rPr b="0" i="0" lang="en-US" sz="1800" u="none" strike="noStrike">
                <a:solidFill>
                  <a:srgbClr val="000000"/>
                </a:solidFill>
                <a:latin typeface="Calibri"/>
                <a:ea typeface="Calibri"/>
                <a:cs typeface="Calibri"/>
                <a:sym typeface="Calibri"/>
              </a:rPr>
              <a:t>. The policies adopted in plan</a:t>
            </a:r>
            <a:r>
              <a:rPr b="1" i="0" lang="en-US" sz="1800" u="none" strike="noStrike">
                <a:solidFill>
                  <a:srgbClr val="000000"/>
                </a:solidFill>
                <a:latin typeface="Calibri"/>
                <a:ea typeface="Calibri"/>
                <a:cs typeface="Calibri"/>
                <a:sym typeface="Calibri"/>
              </a:rPr>
              <a:t>okc </a:t>
            </a:r>
            <a:r>
              <a:rPr b="0" i="0" lang="en-US" sz="1800" u="none" strike="noStrike">
                <a:solidFill>
                  <a:srgbClr val="000000"/>
                </a:solidFill>
                <a:latin typeface="Calibri"/>
                <a:ea typeface="Calibri"/>
                <a:cs typeface="Calibri"/>
                <a:sym typeface="Calibri"/>
              </a:rPr>
              <a:t>include the City’s approach to heritage, culture, urban design, and historic preservation, most notably within the enrich</a:t>
            </a:r>
            <a:r>
              <a:rPr b="1" i="0" lang="en-US" sz="1800" u="none" strike="noStrike">
                <a:solidFill>
                  <a:srgbClr val="000000"/>
                </a:solidFill>
                <a:latin typeface="Calibri"/>
                <a:ea typeface="Calibri"/>
                <a:cs typeface="Calibri"/>
                <a:sym typeface="Calibri"/>
              </a:rPr>
              <a:t>okc </a:t>
            </a:r>
            <a:r>
              <a:rPr b="0" i="0" lang="en-US" sz="1800" u="none" strike="noStrike">
                <a:solidFill>
                  <a:srgbClr val="000000"/>
                </a:solidFill>
                <a:latin typeface="Calibri"/>
                <a:ea typeface="Calibri"/>
                <a:cs typeface="Calibri"/>
                <a:sym typeface="Calibri"/>
              </a:rPr>
              <a:t>element of the plan.   This element’s first initiative is to develop and implement a historic preservation plan. </a:t>
            </a:r>
            <a:endParaRPr sz="1800"/>
          </a:p>
        </p:txBody>
      </p:sp>
      <p:sp>
        <p:nvSpPr>
          <p:cNvPr id="183" name="Google Shape;183;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just">
              <a:spcBef>
                <a:spcPts val="0"/>
              </a:spcBef>
              <a:spcAft>
                <a:spcPts val="0"/>
              </a:spcAft>
              <a:buNone/>
            </a:pPr>
            <a:r>
              <a:rPr b="0" i="0" lang="en-US" sz="1900" u="none" strike="noStrike">
                <a:solidFill>
                  <a:srgbClr val="000000"/>
                </a:solidFill>
                <a:latin typeface="Calibri"/>
                <a:ea typeface="Calibri"/>
                <a:cs typeface="Calibri"/>
                <a:sym typeface="Calibri"/>
              </a:rPr>
              <a:t>Preserve</a:t>
            </a:r>
            <a:r>
              <a:rPr b="1" i="0" lang="en-US" sz="1900" u="none" strike="noStrike">
                <a:solidFill>
                  <a:srgbClr val="000000"/>
                </a:solidFill>
                <a:latin typeface="Calibri"/>
                <a:ea typeface="Calibri"/>
                <a:cs typeface="Calibri"/>
                <a:sym typeface="Calibri"/>
              </a:rPr>
              <a:t>okc </a:t>
            </a:r>
            <a:r>
              <a:rPr b="0" i="0" lang="en-US" sz="1900" u="none" strike="noStrike">
                <a:solidFill>
                  <a:srgbClr val="000000"/>
                </a:solidFill>
                <a:latin typeface="Calibri"/>
                <a:ea typeface="Calibri"/>
                <a:cs typeface="Calibri"/>
                <a:sym typeface="Calibri"/>
              </a:rPr>
              <a:t>builds on the priorities identified in plan</a:t>
            </a:r>
            <a:r>
              <a:rPr b="1" i="0" lang="en-US" sz="1900" u="none" strike="noStrike">
                <a:solidFill>
                  <a:srgbClr val="000000"/>
                </a:solidFill>
                <a:latin typeface="Calibri"/>
                <a:ea typeface="Calibri"/>
                <a:cs typeface="Calibri"/>
                <a:sym typeface="Calibri"/>
              </a:rPr>
              <a:t>okc </a:t>
            </a:r>
            <a:r>
              <a:rPr b="0" i="0" lang="en-US" sz="1900" u="none" strike="noStrike">
                <a:solidFill>
                  <a:srgbClr val="000000"/>
                </a:solidFill>
                <a:latin typeface="Calibri"/>
                <a:ea typeface="Calibri"/>
                <a:cs typeface="Calibri"/>
                <a:sym typeface="Calibri"/>
              </a:rPr>
              <a:t>to comprehensively address the identification, retention, and preservation and revitalization of the city’s cultural, historic, architectural, and archeological resources. </a:t>
            </a:r>
            <a:endParaRPr sz="1900"/>
          </a:p>
        </p:txBody>
      </p:sp>
      <p:sp>
        <p:nvSpPr>
          <p:cNvPr id="193" name="Google Shape;193;p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just">
              <a:spcBef>
                <a:spcPts val="0"/>
              </a:spcBef>
              <a:spcAft>
                <a:spcPts val="0"/>
              </a:spcAft>
              <a:buNone/>
            </a:pPr>
            <a:r>
              <a:rPr b="0" i="0" lang="en-US" sz="1500" u="none" strike="noStrike">
                <a:solidFill>
                  <a:srgbClr val="000000"/>
                </a:solidFill>
                <a:latin typeface="Calibri"/>
                <a:ea typeface="Calibri"/>
                <a:cs typeface="Calibri"/>
                <a:sym typeface="Calibri"/>
              </a:rPr>
              <a:t>The plans four “Big Ideas” or themes are: </a:t>
            </a:r>
            <a:endParaRPr b="0" sz="1500"/>
          </a:p>
          <a:p>
            <a:pPr indent="-95250" lvl="0" marL="0" rtl="0" algn="just">
              <a:spcBef>
                <a:spcPts val="0"/>
              </a:spcBef>
              <a:spcAft>
                <a:spcPts val="0"/>
              </a:spcAft>
              <a:buClr>
                <a:schemeClr val="dk1"/>
              </a:buClr>
              <a:buSzPts val="1500"/>
              <a:buFont typeface="Arial"/>
              <a:buChar char="•"/>
            </a:pPr>
            <a:r>
              <a:rPr b="1" i="0" lang="en-US" sz="1500" u="none" strike="noStrike">
                <a:solidFill>
                  <a:srgbClr val="000000"/>
                </a:solidFill>
                <a:latin typeface="Calibri"/>
                <a:ea typeface="Calibri"/>
                <a:cs typeface="Calibri"/>
                <a:sym typeface="Calibri"/>
              </a:rPr>
              <a:t>Enhance Public Support: </a:t>
            </a:r>
            <a:r>
              <a:rPr b="0" i="0" lang="en-US" sz="1500" u="none" strike="noStrike">
                <a:solidFill>
                  <a:srgbClr val="000000"/>
                </a:solidFill>
                <a:latin typeface="Calibri"/>
                <a:ea typeface="Calibri"/>
                <a:cs typeface="Calibri"/>
                <a:sym typeface="Calibri"/>
              </a:rPr>
              <a:t>Raise public awareness about the value and importance of historic preservation and how to get involved.</a:t>
            </a:r>
            <a:endParaRPr b="0" i="0" sz="1500" u="none" strike="noStrike">
              <a:solidFill>
                <a:srgbClr val="000000"/>
              </a:solidFill>
              <a:latin typeface="Noto Sans Symbols"/>
              <a:ea typeface="Noto Sans Symbols"/>
              <a:cs typeface="Noto Sans Symbols"/>
              <a:sym typeface="Noto Sans Symbols"/>
            </a:endParaRPr>
          </a:p>
          <a:p>
            <a:pPr indent="-95250" lvl="0" marL="0" rtl="0" algn="just">
              <a:spcBef>
                <a:spcPts val="0"/>
              </a:spcBef>
              <a:spcAft>
                <a:spcPts val="0"/>
              </a:spcAft>
              <a:buClr>
                <a:srgbClr val="000000"/>
              </a:buClr>
              <a:buSzPts val="1500"/>
              <a:buFont typeface="Arial"/>
              <a:buChar char="•"/>
            </a:pPr>
            <a:r>
              <a:rPr b="1" i="0" lang="en-US" sz="1500" u="none" strike="noStrike">
                <a:solidFill>
                  <a:srgbClr val="000000"/>
                </a:solidFill>
                <a:latin typeface="Calibri"/>
                <a:ea typeface="Calibri"/>
                <a:cs typeface="Calibri"/>
                <a:sym typeface="Calibri"/>
              </a:rPr>
              <a:t>Practice Good Stewardship: </a:t>
            </a:r>
            <a:r>
              <a:rPr b="0" i="0" lang="en-US" sz="1500" u="none" strike="noStrike">
                <a:solidFill>
                  <a:srgbClr val="000000"/>
                </a:solidFill>
                <a:latin typeface="Calibri"/>
                <a:ea typeface="Calibri"/>
                <a:cs typeface="Calibri"/>
                <a:sym typeface="Calibri"/>
              </a:rPr>
              <a:t>Lead by example in the City’s consideration and treatment of publicly owned historic resources.</a:t>
            </a:r>
            <a:endParaRPr b="0" i="0" sz="1500" u="none" strike="noStrike">
              <a:solidFill>
                <a:srgbClr val="000000"/>
              </a:solidFill>
              <a:latin typeface="Noto Sans Symbols"/>
              <a:ea typeface="Noto Sans Symbols"/>
              <a:cs typeface="Noto Sans Symbols"/>
              <a:sym typeface="Noto Sans Symbols"/>
            </a:endParaRPr>
          </a:p>
          <a:p>
            <a:pPr indent="-95250" lvl="0" marL="0" rtl="0" algn="just">
              <a:spcBef>
                <a:spcPts val="0"/>
              </a:spcBef>
              <a:spcAft>
                <a:spcPts val="0"/>
              </a:spcAft>
              <a:buClr>
                <a:srgbClr val="000000"/>
              </a:buClr>
              <a:buSzPts val="1500"/>
              <a:buFont typeface="Arial"/>
              <a:buChar char="•"/>
            </a:pPr>
            <a:r>
              <a:rPr b="1" i="0" lang="en-US" sz="1500" u="none" strike="noStrike">
                <a:solidFill>
                  <a:srgbClr val="000000"/>
                </a:solidFill>
                <a:latin typeface="Calibri"/>
                <a:ea typeface="Calibri"/>
                <a:cs typeface="Calibri"/>
                <a:sym typeface="Calibri"/>
              </a:rPr>
              <a:t>Protect Historic Resources: </a:t>
            </a:r>
            <a:r>
              <a:rPr b="0" i="0" lang="en-US" sz="1500" u="none" strike="noStrike">
                <a:solidFill>
                  <a:srgbClr val="000000"/>
                </a:solidFill>
                <a:latin typeface="Calibri"/>
                <a:ea typeface="Calibri"/>
                <a:cs typeface="Calibri"/>
                <a:sym typeface="Calibri"/>
              </a:rPr>
              <a:t>Use existing and develop new regulatory tools for proactive identification and protection of historic resources throughout Oklahoma City.</a:t>
            </a:r>
            <a:endParaRPr b="0" i="0" sz="1500" u="none" strike="noStrike">
              <a:solidFill>
                <a:srgbClr val="000000"/>
              </a:solidFill>
              <a:latin typeface="Noto Sans Symbols"/>
              <a:ea typeface="Noto Sans Symbols"/>
              <a:cs typeface="Noto Sans Symbols"/>
              <a:sym typeface="Noto Sans Symbols"/>
            </a:endParaRPr>
          </a:p>
          <a:p>
            <a:pPr indent="-95250" lvl="0" marL="0" rtl="0" algn="just">
              <a:spcBef>
                <a:spcPts val="0"/>
              </a:spcBef>
              <a:spcAft>
                <a:spcPts val="0"/>
              </a:spcAft>
              <a:buClr>
                <a:srgbClr val="000000"/>
              </a:buClr>
              <a:buSzPts val="1500"/>
              <a:buFont typeface="Arial"/>
              <a:buChar char="•"/>
            </a:pPr>
            <a:r>
              <a:rPr b="1" i="0" lang="en-US" sz="1500" u="none" strike="noStrike">
                <a:solidFill>
                  <a:srgbClr val="000000"/>
                </a:solidFill>
                <a:latin typeface="Calibri"/>
                <a:ea typeface="Calibri"/>
                <a:cs typeface="Calibri"/>
                <a:sym typeface="Calibri"/>
              </a:rPr>
              <a:t>Develop Effective Tools: </a:t>
            </a:r>
            <a:r>
              <a:rPr b="0" i="0" lang="en-US" sz="1500" u="none" strike="noStrike">
                <a:solidFill>
                  <a:srgbClr val="000000"/>
                </a:solidFill>
                <a:latin typeface="Calibri"/>
                <a:ea typeface="Calibri"/>
                <a:cs typeface="Calibri"/>
                <a:sym typeface="Calibri"/>
              </a:rPr>
              <a:t>Incentivize and encourage preservation through new and existing programs for financial and other forms of assistance.</a:t>
            </a:r>
            <a:endParaRPr b="0" i="0" sz="1500" u="none" strike="noStrike">
              <a:solidFill>
                <a:srgbClr val="000000"/>
              </a:solidFill>
              <a:latin typeface="Noto Sans Symbols"/>
              <a:ea typeface="Noto Sans Symbols"/>
              <a:cs typeface="Noto Sans Symbols"/>
              <a:sym typeface="Noto Sans Symbols"/>
            </a:endParaRPr>
          </a:p>
          <a:p>
            <a:pPr indent="0" lvl="0" marL="0" rtl="0" algn="just">
              <a:spcBef>
                <a:spcPts val="0"/>
              </a:spcBef>
              <a:spcAft>
                <a:spcPts val="0"/>
              </a:spcAft>
              <a:buNone/>
            </a:pPr>
            <a:br>
              <a:rPr b="0" lang="en-US"/>
            </a:br>
            <a:endParaRPr/>
          </a:p>
        </p:txBody>
      </p:sp>
      <p:sp>
        <p:nvSpPr>
          <p:cNvPr id="202" name="Google Shape;202;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just">
              <a:spcBef>
                <a:spcPts val="0"/>
              </a:spcBef>
              <a:spcAft>
                <a:spcPts val="0"/>
              </a:spcAft>
              <a:buNone/>
            </a:pPr>
            <a:r>
              <a:rPr b="0" i="0" lang="en-US" sz="1500" u="none" strike="noStrike">
                <a:solidFill>
                  <a:srgbClr val="000000"/>
                </a:solidFill>
                <a:latin typeface="Calibri"/>
                <a:ea typeface="Calibri"/>
                <a:cs typeface="Calibri"/>
                <a:sym typeface="Calibri"/>
              </a:rPr>
              <a:t>The planning process for preserve</a:t>
            </a:r>
            <a:r>
              <a:rPr b="1" i="0" lang="en-US" sz="1500" u="none" strike="noStrike">
                <a:solidFill>
                  <a:srgbClr val="000000"/>
                </a:solidFill>
                <a:latin typeface="Calibri"/>
                <a:ea typeface="Calibri"/>
                <a:cs typeface="Calibri"/>
                <a:sym typeface="Calibri"/>
              </a:rPr>
              <a:t>okc</a:t>
            </a:r>
            <a:r>
              <a:rPr b="0" i="0" lang="en-US" sz="1500" u="none" strike="noStrike">
                <a:solidFill>
                  <a:srgbClr val="000000"/>
                </a:solidFill>
                <a:latin typeface="Calibri"/>
                <a:ea typeface="Calibri"/>
                <a:cs typeface="Calibri"/>
                <a:sym typeface="Calibri"/>
              </a:rPr>
              <a:t> began in 2015 with internal research and data collection and a public kick-off meeting.  This was followed by the formation of a stakeholder committee comprised of representatives in the public, private, and non-profit sectors, all of whom have experience with and interest in historic preservation. Additional outreach efforts included meetings with small groups and individuals representing neighborhoods, commercial districts, design review committees, and professionals working in preservation, stakeholder workshops, and an online survey. Many survey efforts and studies completed recently as part of the development of plan</a:t>
            </a:r>
            <a:r>
              <a:rPr b="1" i="0" lang="en-US" sz="1500" u="none" strike="noStrike">
                <a:solidFill>
                  <a:srgbClr val="000000"/>
                </a:solidFill>
                <a:latin typeface="Calibri"/>
                <a:ea typeface="Calibri"/>
                <a:cs typeface="Calibri"/>
                <a:sym typeface="Calibri"/>
              </a:rPr>
              <a:t>okc </a:t>
            </a:r>
            <a:r>
              <a:rPr b="0" i="0" lang="en-US" sz="1500" u="none" strike="noStrike">
                <a:solidFill>
                  <a:srgbClr val="000000"/>
                </a:solidFill>
                <a:latin typeface="Calibri"/>
                <a:ea typeface="Calibri"/>
                <a:cs typeface="Calibri"/>
                <a:sym typeface="Calibri"/>
              </a:rPr>
              <a:t>were also incorporated. </a:t>
            </a:r>
            <a:endParaRPr b="0" sz="1500"/>
          </a:p>
          <a:p>
            <a:pPr indent="0" lvl="0" marL="0" rtl="0" algn="l">
              <a:spcBef>
                <a:spcPts val="600"/>
              </a:spcBef>
              <a:spcAft>
                <a:spcPts val="0"/>
              </a:spcAft>
              <a:buNone/>
            </a:pPr>
            <a:r>
              <a:t/>
            </a:r>
            <a:endParaRPr/>
          </a:p>
        </p:txBody>
      </p:sp>
      <p:sp>
        <p:nvSpPr>
          <p:cNvPr id="211" name="Google Shape;211;p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1" name="Google Shape;21;p2"/>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4" name="Google Shape;24;p2"/>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 type="body"/>
          </p:nvPr>
        </p:nvSpPr>
        <p:spPr>
          <a:xfrm rot="5400000">
            <a:off x="3872485" y="-562356"/>
            <a:ext cx="4023360" cy="97200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1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7334251"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rot="5400000">
            <a:off x="2076451"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12"/>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92" name="Google Shape;92;p12"/>
          <p:cNvCxnSpPr/>
          <p:nvPr/>
        </p:nvCxnSpPr>
        <p:spPr>
          <a:xfrm rot="10800000">
            <a:off x="10058400" y="59263"/>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 name="Google Shape;28;p3"/>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1" name="Shape 31"/>
        <p:cNvGrpSpPr/>
        <p:nvPr/>
      </p:nvGrpSpPr>
      <p:grpSpPr>
        <a:xfrm>
          <a:off x="0" y="0"/>
          <a:ext cx="0" cy="0"/>
          <a:chOff x="0" y="0"/>
          <a:chExt cx="0" cy="0"/>
        </a:xfrm>
      </p:grpSpPr>
      <p:sp>
        <p:nvSpPr>
          <p:cNvPr id="32" name="Google Shape;32;p4"/>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p:nvPr>
            <p:ph idx="2" type="pic"/>
          </p:nvPr>
        </p:nvSpPr>
        <p:spPr>
          <a:xfrm>
            <a:off x="0" y="-1"/>
            <a:ext cx="12188952" cy="4572000"/>
          </a:xfrm>
          <a:prstGeom prst="rect">
            <a:avLst/>
          </a:prstGeom>
          <a:solidFill>
            <a:srgbClr val="76CEEF"/>
          </a:solidFill>
          <a:ln>
            <a:noFill/>
          </a:ln>
        </p:spPr>
      </p:sp>
      <p:sp>
        <p:nvSpPr>
          <p:cNvPr id="34" name="Google Shape;34;p4"/>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35" name="Google Shape;35;p4"/>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8" name="Google Shape;38;p4"/>
          <p:cNvCxnSpPr/>
          <p:nvPr/>
        </p:nvCxnSpPr>
        <p:spPr>
          <a:xfrm rot="10800000">
            <a:off x="8386843" y="5264106"/>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 name="Shape 39"/>
        <p:cNvGrpSpPr/>
        <p:nvPr/>
      </p:nvGrpSpPr>
      <p:grpSpPr>
        <a:xfrm>
          <a:off x="0" y="0"/>
          <a:ext cx="0" cy="0"/>
          <a:chOff x="0" y="0"/>
          <a:chExt cx="0" cy="0"/>
        </a:xfrm>
      </p:grpSpPr>
      <p:sp>
        <p:nvSpPr>
          <p:cNvPr id="40" name="Google Shape;40;p5"/>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42" name="Google Shape;42;p5"/>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43" name="Google Shape;43;p5"/>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6" name="Shape 46"/>
        <p:cNvGrpSpPr/>
        <p:nvPr/>
      </p:nvGrpSpPr>
      <p:grpSpPr>
        <a:xfrm>
          <a:off x="0" y="0"/>
          <a:ext cx="0" cy="0"/>
          <a:chOff x="0" y="0"/>
          <a:chExt cx="0" cy="0"/>
        </a:xfrm>
      </p:grpSpPr>
      <p:sp>
        <p:nvSpPr>
          <p:cNvPr id="47" name="Google Shape;47;p6"/>
          <p:cNvSpPr/>
          <p:nvPr/>
        </p:nvSpPr>
        <p:spPr>
          <a:xfrm>
            <a:off x="0" y="0"/>
            <a:ext cx="12192000" cy="4572001"/>
          </a:xfrm>
          <a:prstGeom prst="rect">
            <a:avLst/>
          </a:prstGeom>
          <a:solidFill>
            <a:srgbClr val="1D9A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6"/>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51" name="Google Shape;51;p6"/>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4" name="Google Shape;54;p6"/>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 type="body"/>
          </p:nvPr>
        </p:nvSpPr>
        <p:spPr>
          <a:xfrm>
            <a:off x="1024127"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8" name="Google Shape;58;p7"/>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7"/>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8"/>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5" name="Google Shape;65;p8"/>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8"/>
          <p:cNvSpPr txBox="1"/>
          <p:nvPr>
            <p:ph idx="3" type="body"/>
          </p:nvPr>
        </p:nvSpPr>
        <p:spPr>
          <a:xfrm>
            <a:off x="599088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7" name="Google Shape;67;p8"/>
          <p:cNvSpPr txBox="1"/>
          <p:nvPr>
            <p:ph idx="4" type="body"/>
          </p:nvPr>
        </p:nvSpPr>
        <p:spPr>
          <a:xfrm>
            <a:off x="599088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8"/>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9"/>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6" name="Shape 76"/>
        <p:cNvGrpSpPr/>
        <p:nvPr/>
      </p:nvGrpSpPr>
      <p:grpSpPr>
        <a:xfrm>
          <a:off x="0" y="0"/>
          <a:ext cx="0" cy="0"/>
          <a:chOff x="0" y="0"/>
          <a:chExt cx="0" cy="0"/>
        </a:xfrm>
      </p:grpSpPr>
      <p:sp>
        <p:nvSpPr>
          <p:cNvPr id="77" name="Google Shape;77;p10"/>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5000"/>
              <a:buFont typeface="Twentieth Century"/>
              <a:buNone/>
              <a:defRPr b="0" i="0" sz="5000" u="none" cap="none" strike="noStrik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1"/>
          <p:cNvCxnSpPr/>
          <p:nvPr/>
        </p:nvCxnSpPr>
        <p:spPr>
          <a:xfrm rot="10800000">
            <a:off x="762000" y="826324"/>
            <a:ext cx="0" cy="914400"/>
          </a:xfrm>
          <a:prstGeom prst="straightConnector1">
            <a:avLst/>
          </a:prstGeom>
          <a:noFill/>
          <a:ln cap="flat" cmpd="sng" w="19050">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3"/>
          <p:cNvSpPr/>
          <p:nvPr/>
        </p:nvSpPr>
        <p:spPr>
          <a:xfrm>
            <a:off x="0" y="0"/>
            <a:ext cx="12188726" cy="6858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9" name="Google Shape;99;p13"/>
          <p:cNvSpPr/>
          <p:nvPr/>
        </p:nvSpPr>
        <p:spPr>
          <a:xfrm>
            <a:off x="0" y="0"/>
            <a:ext cx="753465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0" name="Google Shape;100;p13"/>
          <p:cNvSpPr txBox="1"/>
          <p:nvPr>
            <p:ph type="ctrTitle"/>
          </p:nvPr>
        </p:nvSpPr>
        <p:spPr>
          <a:xfrm>
            <a:off x="634276" y="640080"/>
            <a:ext cx="6265288" cy="3034857"/>
          </a:xfrm>
          <a:prstGeom prst="rect">
            <a:avLst/>
          </a:prstGeom>
          <a:noFill/>
          <a:ln>
            <a:noFill/>
          </a:ln>
        </p:spPr>
        <p:txBody>
          <a:bodyPr anchorCtr="0" anchor="b" bIns="45700" lIns="91425" spcFirstLastPara="1" rIns="91425" wrap="square" tIns="45700">
            <a:normAutofit/>
          </a:bodyPr>
          <a:lstStyle/>
          <a:p>
            <a:pPr indent="0" lvl="0" marL="0" rtl="0" algn="r">
              <a:lnSpc>
                <a:spcPct val="80000"/>
              </a:lnSpc>
              <a:spcBef>
                <a:spcPts val="0"/>
              </a:spcBef>
              <a:spcAft>
                <a:spcPts val="0"/>
              </a:spcAft>
              <a:buClr>
                <a:srgbClr val="FFFFFF"/>
              </a:buClr>
              <a:buSzPts val="5000"/>
              <a:buFont typeface="Twentieth Century"/>
              <a:buNone/>
            </a:pPr>
            <a:r>
              <a:rPr lang="en-US">
                <a:solidFill>
                  <a:srgbClr val="FFFFFF"/>
                </a:solidFill>
              </a:rPr>
              <a:t>2023 OKLAHOMA </a:t>
            </a:r>
            <a:br>
              <a:rPr lang="en-US">
                <a:solidFill>
                  <a:srgbClr val="FFFFFF"/>
                </a:solidFill>
              </a:rPr>
            </a:br>
            <a:r>
              <a:rPr lang="en-US">
                <a:solidFill>
                  <a:srgbClr val="FFFFFF"/>
                </a:solidFill>
              </a:rPr>
              <a:t>CHAPTER </a:t>
            </a:r>
            <a:r>
              <a:rPr lang="en-US">
                <a:solidFill>
                  <a:srgbClr val="FFFFFF"/>
                </a:solidFill>
              </a:rPr>
              <a:t>AWARDS</a:t>
            </a:r>
            <a:endParaRPr/>
          </a:p>
        </p:txBody>
      </p:sp>
      <p:sp>
        <p:nvSpPr>
          <p:cNvPr id="101" name="Google Shape;101;p13"/>
          <p:cNvSpPr txBox="1"/>
          <p:nvPr>
            <p:ph idx="1" type="subTitle"/>
          </p:nvPr>
        </p:nvSpPr>
        <p:spPr>
          <a:xfrm>
            <a:off x="638921" y="3849539"/>
            <a:ext cx="6186752" cy="2359417"/>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1800"/>
              <a:buNone/>
            </a:pPr>
            <a:r>
              <a:rPr lang="en-US">
                <a:solidFill>
                  <a:srgbClr val="FFFFFF"/>
                </a:solidFill>
              </a:rPr>
              <a:t>American Planning Association</a:t>
            </a:r>
            <a:endParaRPr>
              <a:solidFill>
                <a:srgbClr val="FFFFFF"/>
              </a:solidFill>
            </a:endParaRPr>
          </a:p>
        </p:txBody>
      </p:sp>
      <p:pic>
        <p:nvPicPr>
          <p:cNvPr id="102" name="Google Shape;102;p13"/>
          <p:cNvPicPr preferRelativeResize="0"/>
          <p:nvPr/>
        </p:nvPicPr>
        <p:blipFill rotWithShape="1">
          <a:blip r:embed="rId3">
            <a:alphaModFix/>
          </a:blip>
          <a:srcRect b="0" l="0" r="0" t="0"/>
          <a:stretch/>
        </p:blipFill>
        <p:spPr>
          <a:xfrm>
            <a:off x="8811276" y="3674937"/>
            <a:ext cx="2063368" cy="2063368"/>
          </a:xfrm>
          <a:prstGeom prst="rect">
            <a:avLst/>
          </a:prstGeom>
          <a:noFill/>
          <a:ln>
            <a:noFill/>
          </a:ln>
        </p:spPr>
      </p:pic>
      <p:cxnSp>
        <p:nvCxnSpPr>
          <p:cNvPr id="103" name="Google Shape;103;p13"/>
          <p:cNvCxnSpPr/>
          <p:nvPr/>
        </p:nvCxnSpPr>
        <p:spPr>
          <a:xfrm>
            <a:off x="786679" y="3765314"/>
            <a:ext cx="5943600" cy="0"/>
          </a:xfrm>
          <a:prstGeom prst="straightConnector1">
            <a:avLst/>
          </a:prstGeom>
          <a:noFill/>
          <a:ln cap="flat" cmpd="sng" w="19050">
            <a:solidFill>
              <a:srgbClr val="FFFFFF"/>
            </a:solidFill>
            <a:prstDash val="solid"/>
            <a:round/>
            <a:headEnd len="sm" w="sm" type="none"/>
            <a:tailEnd len="sm" w="sm" type="none"/>
          </a:ln>
        </p:spPr>
      </p:cxnSp>
      <p:pic>
        <p:nvPicPr>
          <p:cNvPr descr="A picture containing text, accessory&#10;&#10;Description automatically generated" id="104" name="Google Shape;104;p13"/>
          <p:cNvPicPr preferRelativeResize="0"/>
          <p:nvPr/>
        </p:nvPicPr>
        <p:blipFill rotWithShape="1">
          <a:blip r:embed="rId4">
            <a:alphaModFix/>
          </a:blip>
          <a:srcRect b="9205" l="0" r="0" t="0"/>
          <a:stretch/>
        </p:blipFill>
        <p:spPr>
          <a:xfrm>
            <a:off x="7735460" y="923926"/>
            <a:ext cx="4215001" cy="215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2"/>
          <p:cNvSpPr/>
          <p:nvPr/>
        </p:nvSpPr>
        <p:spPr>
          <a:xfrm>
            <a:off x="0" y="0"/>
            <a:ext cx="4828370" cy="195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25" name="Google Shape;225;p22"/>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Focus Group Workshop</a:t>
            </a:r>
            <a:endParaRPr sz="2400">
              <a:solidFill>
                <a:srgbClr val="0C0C0C"/>
              </a:solidFill>
            </a:endParaRPr>
          </a:p>
        </p:txBody>
      </p:sp>
      <p:sp>
        <p:nvSpPr>
          <p:cNvPr id="226" name="Google Shape;226;p22"/>
          <p:cNvSpPr txBox="1"/>
          <p:nvPr/>
        </p:nvSpPr>
        <p:spPr>
          <a:xfrm>
            <a:off x="613611" y="685892"/>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PLAN 2023</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 PRESERVEOKC</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pic>
        <p:nvPicPr>
          <p:cNvPr descr="A few people writing on a whiteboard&#10;&#10;Description automatically generated with low confidence" id="227" name="Google Shape;227;p22"/>
          <p:cNvPicPr preferRelativeResize="0"/>
          <p:nvPr>
            <p:ph idx="1" type="body"/>
          </p:nvPr>
        </p:nvPicPr>
        <p:blipFill rotWithShape="1">
          <a:blip r:embed="rId3">
            <a:alphaModFix/>
          </a:blip>
          <a:srcRect b="0" l="0" r="0" t="0"/>
          <a:stretch/>
        </p:blipFill>
        <p:spPr>
          <a:xfrm>
            <a:off x="4839354" y="2787232"/>
            <a:ext cx="5058693" cy="3794020"/>
          </a:xfrm>
          <a:prstGeom prst="rect">
            <a:avLst/>
          </a:prstGeom>
          <a:noFill/>
          <a:ln>
            <a:noFill/>
          </a:ln>
        </p:spPr>
      </p:pic>
      <p:pic>
        <p:nvPicPr>
          <p:cNvPr descr="A group of people looking at a map on a table&#10;&#10;Description automatically generated with medium confidence" id="228" name="Google Shape;228;p22"/>
          <p:cNvPicPr preferRelativeResize="0"/>
          <p:nvPr/>
        </p:nvPicPr>
        <p:blipFill rotWithShape="1">
          <a:blip r:embed="rId4">
            <a:alphaModFix/>
          </a:blip>
          <a:srcRect b="0" l="0" r="0" t="0"/>
          <a:stretch/>
        </p:blipFill>
        <p:spPr>
          <a:xfrm>
            <a:off x="7133307" y="0"/>
            <a:ext cx="5058693" cy="37940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23"/>
          <p:cNvSpPr/>
          <p:nvPr/>
        </p:nvSpPr>
        <p:spPr>
          <a:xfrm>
            <a:off x="3274" y="0"/>
            <a:ext cx="12188726" cy="6858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35" name="Google Shape;235;p23"/>
          <p:cNvSpPr txBox="1"/>
          <p:nvPr>
            <p:ph idx="1" type="subTitle"/>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u="sng"/>
              <a:t>SCOOTING ON WALKER</a:t>
            </a:r>
            <a:endParaRPr sz="2400"/>
          </a:p>
        </p:txBody>
      </p:sp>
      <p:cxnSp>
        <p:nvCxnSpPr>
          <p:cNvPr id="236" name="Google Shape;236;p23"/>
          <p:cNvCxnSpPr/>
          <p:nvPr/>
        </p:nvCxnSpPr>
        <p:spPr>
          <a:xfrm>
            <a:off x="1175557" y="4593863"/>
            <a:ext cx="2926080" cy="0"/>
          </a:xfrm>
          <a:prstGeom prst="straightConnector1">
            <a:avLst/>
          </a:prstGeom>
          <a:noFill/>
          <a:ln cap="flat" cmpd="sng" w="19050">
            <a:solidFill>
              <a:srgbClr val="2C85EB"/>
            </a:solidFill>
            <a:prstDash val="solid"/>
            <a:round/>
            <a:headEnd len="sm" w="sm" type="none"/>
            <a:tailEnd len="sm" w="sm" type="none"/>
          </a:ln>
        </p:spPr>
      </p:cxnSp>
      <p:sp>
        <p:nvSpPr>
          <p:cNvPr id="237" name="Google Shape;237;p23"/>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0C0C0C"/>
              </a:buClr>
              <a:buSzPts val="5000"/>
              <a:buFont typeface="Twentieth Century"/>
              <a:buNone/>
            </a:pPr>
            <a:r>
              <a:t/>
            </a:r>
            <a:endParaRPr/>
          </a:p>
        </p:txBody>
      </p:sp>
      <p:sp>
        <p:nvSpPr>
          <p:cNvPr id="238" name="Google Shape;238;p23"/>
          <p:cNvSpPr txBox="1"/>
          <p:nvPr/>
        </p:nvSpPr>
        <p:spPr>
          <a:xfrm>
            <a:off x="613611" y="685892"/>
            <a:ext cx="3566407" cy="3794020"/>
          </a:xfrm>
          <a:prstGeom prst="rect">
            <a:avLst/>
          </a:prstGeom>
          <a:noFill/>
          <a:ln>
            <a:noFill/>
          </a:ln>
        </p:spPr>
        <p:txBody>
          <a:bodyPr anchorCtr="0" anchor="b" bIns="45700" lIns="91425" spcFirstLastPara="1" rIns="91425" wrap="square" tIns="45700">
            <a:normAutofit fontScale="90000" lnSpcReduction="200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PUBLIC PROGRAM 2021</a:t>
            </a:r>
            <a:br>
              <a:rPr b="1" lang="en-US" sz="5000" cap="none">
                <a:solidFill>
                  <a:srgbClr val="0C0C0C"/>
                </a:solidFill>
                <a:latin typeface="Twentieth Century"/>
                <a:ea typeface="Twentieth Century"/>
                <a:cs typeface="Twentieth Century"/>
                <a:sym typeface="Twentieth Century"/>
              </a:rPr>
            </a:br>
            <a:br>
              <a:rPr b="1" lang="en-US" sz="5000" cap="none">
                <a:solidFill>
                  <a:srgbClr val="0C0C0C"/>
                </a:solidFill>
                <a:latin typeface="Twentieth Century"/>
                <a:ea typeface="Twentieth Century"/>
                <a:cs typeface="Twentieth Century"/>
                <a:sym typeface="Twentieth Century"/>
              </a:rPr>
            </a:br>
            <a:r>
              <a:rPr b="1" lang="en-US" sz="5000" cap="none">
                <a:solidFill>
                  <a:srgbClr val="0C0C0C"/>
                </a:solidFill>
                <a:latin typeface="Twentieth Century"/>
                <a:ea typeface="Twentieth Century"/>
                <a:cs typeface="Twentieth Century"/>
                <a:sym typeface="Twentieth Century"/>
              </a:rPr>
              <a:t> MIDTOWN’S WALKER AVENUE </a:t>
            </a:r>
            <a:br>
              <a:rPr b="1" lang="en-US" sz="5000" cap="none">
                <a:solidFill>
                  <a:srgbClr val="0C0C0C"/>
                </a:solidFill>
                <a:latin typeface="Twentieth Century"/>
                <a:ea typeface="Twentieth Century"/>
                <a:cs typeface="Twentieth Century"/>
                <a:sym typeface="Twentieth Century"/>
              </a:rPr>
            </a:br>
            <a:r>
              <a:rPr b="1" lang="en-US" sz="5000" cap="none">
                <a:solidFill>
                  <a:srgbClr val="0C0C0C"/>
                </a:solidFill>
                <a:latin typeface="Twentieth Century"/>
                <a:ea typeface="Twentieth Century"/>
                <a:cs typeface="Twentieth Century"/>
                <a:sym typeface="Twentieth Century"/>
              </a:rPr>
              <a:t>OKLAHOMA CITY</a:t>
            </a:r>
            <a:br>
              <a:rPr b="1" lang="en-US" sz="5000" cap="none">
                <a:solidFill>
                  <a:srgbClr val="0C0C0C"/>
                </a:solidFill>
                <a:latin typeface="Twentieth Century"/>
                <a:ea typeface="Twentieth Century"/>
                <a:cs typeface="Twentieth Century"/>
                <a:sym typeface="Twentieth Century"/>
              </a:rPr>
            </a:br>
            <a:endParaRPr b="1" sz="5000" u="sng" cap="none">
              <a:solidFill>
                <a:srgbClr val="0C0C0C"/>
              </a:solidFill>
              <a:latin typeface="Twentieth Century"/>
              <a:ea typeface="Twentieth Century"/>
              <a:cs typeface="Twentieth Century"/>
              <a:sym typeface="Twentieth Century"/>
            </a:endParaRPr>
          </a:p>
        </p:txBody>
      </p:sp>
      <p:pic>
        <p:nvPicPr>
          <p:cNvPr descr="A group of people sitting in a conference room&#10;&#10;Description automatically generated with medium confidence" id="239" name="Google Shape;239;p23"/>
          <p:cNvPicPr preferRelativeResize="0"/>
          <p:nvPr/>
        </p:nvPicPr>
        <p:blipFill rotWithShape="1">
          <a:blip r:embed="rId3">
            <a:alphaModFix/>
          </a:blip>
          <a:srcRect b="0" l="0" r="0" t="0"/>
          <a:stretch/>
        </p:blipFill>
        <p:spPr>
          <a:xfrm>
            <a:off x="0" y="-1143001"/>
            <a:ext cx="12188726" cy="9141545"/>
          </a:xfrm>
          <a:prstGeom prst="rect">
            <a:avLst/>
          </a:prstGeom>
          <a:noFill/>
          <a:ln>
            <a:noFill/>
          </a:ln>
        </p:spPr>
      </p:pic>
      <p:sp>
        <p:nvSpPr>
          <p:cNvPr id="240" name="Google Shape;240;p23"/>
          <p:cNvSpPr txBox="1"/>
          <p:nvPr/>
        </p:nvSpPr>
        <p:spPr>
          <a:xfrm>
            <a:off x="7559676" y="364325"/>
            <a:ext cx="3921600" cy="5571000"/>
          </a:xfrm>
          <a:prstGeom prst="rect">
            <a:avLst/>
          </a:prstGeom>
          <a:solidFill>
            <a:schemeClr val="accent1">
              <a:alpha val="49803"/>
            </a:schemeClr>
          </a:solidFill>
          <a:ln>
            <a:noFill/>
          </a:ln>
        </p:spPr>
        <p:txBody>
          <a:bodyPr anchorCtr="0" anchor="ctr" bIns="45700" lIns="91425" spcFirstLastPara="1" rIns="91425" wrap="square" tIns="45700">
            <a:normAutofit/>
          </a:bodyPr>
          <a:lstStyle/>
          <a:p>
            <a:pPr indent="0" lvl="0" marL="0" marR="0" rtl="0" algn="r">
              <a:lnSpc>
                <a:spcPct val="80000"/>
              </a:lnSpc>
              <a:spcBef>
                <a:spcPts val="0"/>
              </a:spcBef>
              <a:spcAft>
                <a:spcPts val="0"/>
              </a:spcAft>
              <a:buClr>
                <a:schemeClr val="lt1"/>
              </a:buClr>
              <a:buSzPts val="4875"/>
              <a:buFont typeface="Twentieth Century"/>
              <a:buNone/>
            </a:pPr>
            <a:r>
              <a:rPr lang="en-US" sz="4275" cap="none">
                <a:solidFill>
                  <a:schemeClr val="lt1"/>
                </a:solidFill>
                <a:latin typeface="Twentieth Century"/>
                <a:ea typeface="Twentieth Century"/>
                <a:cs typeface="Twentieth Century"/>
                <a:sym typeface="Twentieth Century"/>
              </a:rPr>
              <a:t>APA-OK’S OUTSTANDING PLAN</a:t>
            </a:r>
            <a:endParaRPr sz="765"/>
          </a:p>
          <a:p>
            <a:pPr indent="0" lvl="0" marL="0" marR="0" rtl="0" algn="r">
              <a:lnSpc>
                <a:spcPct val="80000"/>
              </a:lnSpc>
              <a:spcBef>
                <a:spcPts val="0"/>
              </a:spcBef>
              <a:spcAft>
                <a:spcPts val="0"/>
              </a:spcAft>
              <a:buClr>
                <a:schemeClr val="lt1"/>
              </a:buClr>
              <a:buSzPts val="4875"/>
              <a:buFont typeface="Twentieth Century"/>
              <a:buNone/>
            </a:pPr>
            <a:r>
              <a:rPr lang="en-US" sz="4275" cap="none">
                <a:solidFill>
                  <a:schemeClr val="lt1"/>
                </a:solidFill>
                <a:latin typeface="Twentieth Century"/>
                <a:ea typeface="Twentieth Century"/>
                <a:cs typeface="Twentieth Century"/>
                <a:sym typeface="Twentieth Century"/>
              </a:rPr>
              <a:t>2023</a:t>
            </a:r>
            <a:br>
              <a:rPr b="1" lang="en-US" sz="4575" cap="none">
                <a:solidFill>
                  <a:schemeClr val="lt1"/>
                </a:solidFill>
                <a:latin typeface="Twentieth Century"/>
                <a:ea typeface="Twentieth Century"/>
                <a:cs typeface="Twentieth Century"/>
                <a:sym typeface="Twentieth Century"/>
              </a:rPr>
            </a:br>
            <a:br>
              <a:rPr b="1" lang="en-US" sz="4575" cap="none">
                <a:solidFill>
                  <a:schemeClr val="lt1"/>
                </a:solidFill>
                <a:latin typeface="Twentieth Century"/>
                <a:ea typeface="Twentieth Century"/>
                <a:cs typeface="Twentieth Century"/>
                <a:sym typeface="Twentieth Century"/>
              </a:rPr>
            </a:br>
            <a:r>
              <a:rPr b="1" lang="en-US" sz="4575" cap="none">
                <a:solidFill>
                  <a:schemeClr val="lt1"/>
                </a:solidFill>
                <a:latin typeface="Twentieth Century"/>
                <a:ea typeface="Twentieth Century"/>
                <a:cs typeface="Twentieth Century"/>
                <a:sym typeface="Twentieth Century"/>
              </a:rPr>
              <a:t>PRESERVEOKC</a:t>
            </a:r>
            <a:br>
              <a:rPr b="1" lang="en-US" sz="4575" cap="none">
                <a:solidFill>
                  <a:srgbClr val="0C0C0C"/>
                </a:solidFill>
                <a:latin typeface="Twentieth Century"/>
                <a:ea typeface="Twentieth Century"/>
                <a:cs typeface="Twentieth Century"/>
                <a:sym typeface="Twentieth Century"/>
              </a:rPr>
            </a:br>
            <a:br>
              <a:rPr b="1" lang="en-US" sz="4575" cap="none">
                <a:solidFill>
                  <a:srgbClr val="0C0C0C"/>
                </a:solidFill>
                <a:latin typeface="Twentieth Century"/>
                <a:ea typeface="Twentieth Century"/>
                <a:cs typeface="Twentieth Century"/>
                <a:sym typeface="Twentieth Century"/>
              </a:rPr>
            </a:br>
            <a:endParaRPr b="1" sz="4575" cap="none">
              <a:solidFill>
                <a:srgbClr val="0C0C0C"/>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AWARD CATEGORIES</a:t>
            </a:r>
            <a:endParaRPr/>
          </a:p>
        </p:txBody>
      </p:sp>
      <p:grpSp>
        <p:nvGrpSpPr>
          <p:cNvPr id="246" name="Google Shape;246;p24"/>
          <p:cNvGrpSpPr/>
          <p:nvPr/>
        </p:nvGrpSpPr>
        <p:grpSpPr>
          <a:xfrm>
            <a:off x="1024128" y="2286491"/>
            <a:ext cx="9720072" cy="4022377"/>
            <a:chOff x="0" y="491"/>
            <a:chExt cx="9720072" cy="4022377"/>
          </a:xfrm>
        </p:grpSpPr>
        <p:sp>
          <p:nvSpPr>
            <p:cNvPr id="247" name="Google Shape;247;p24"/>
            <p:cNvSpPr/>
            <p:nvPr/>
          </p:nvSpPr>
          <p:spPr>
            <a:xfrm>
              <a:off x="0" y="491"/>
              <a:ext cx="9720072" cy="114925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
            <p:cNvSpPr/>
            <p:nvPr/>
          </p:nvSpPr>
          <p:spPr>
            <a:xfrm>
              <a:off x="347648" y="259072"/>
              <a:ext cx="632087" cy="632087"/>
            </a:xfrm>
            <a:prstGeom prst="rect">
              <a:avLst/>
            </a:prstGeom>
            <a:blipFill rotWithShape="1">
              <a:blip r:embed="rId3">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p:nvPr/>
          </p:nvSpPr>
          <p:spPr>
            <a:xfrm>
              <a:off x="1327384" y="491"/>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txBox="1"/>
            <p:nvPr/>
          </p:nvSpPr>
          <p:spPr>
            <a:xfrm>
              <a:off x="1327384" y="491"/>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lang="en-US" sz="3200">
                  <a:solidFill>
                    <a:schemeClr val="dk1"/>
                  </a:solidFill>
                  <a:latin typeface="Twentieth Century"/>
                  <a:ea typeface="Twentieth Century"/>
                  <a:cs typeface="Twentieth Century"/>
                  <a:sym typeface="Twentieth Century"/>
                </a:rPr>
                <a:t>Outstanding Plan</a:t>
              </a:r>
              <a:endParaRPr/>
            </a:p>
          </p:txBody>
        </p:sp>
        <p:sp>
          <p:nvSpPr>
            <p:cNvPr id="251" name="Google Shape;251;p24"/>
            <p:cNvSpPr/>
            <p:nvPr/>
          </p:nvSpPr>
          <p:spPr>
            <a:xfrm>
              <a:off x="0" y="1437054"/>
              <a:ext cx="9720072" cy="1149250"/>
            </a:xfrm>
            <a:prstGeom prst="roundRect">
              <a:avLst>
                <a:gd fmla="val 10000" name="adj"/>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4"/>
            <p:cNvSpPr/>
            <p:nvPr/>
          </p:nvSpPr>
          <p:spPr>
            <a:xfrm>
              <a:off x="347648" y="1695636"/>
              <a:ext cx="632087" cy="632087"/>
            </a:xfrm>
            <a:prstGeom prst="rect">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1327384" y="1437054"/>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txBox="1"/>
            <p:nvPr/>
          </p:nvSpPr>
          <p:spPr>
            <a:xfrm>
              <a:off x="1327384" y="1437054"/>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lang="en-US" sz="3200">
                  <a:solidFill>
                    <a:schemeClr val="dk1"/>
                  </a:solidFill>
                  <a:latin typeface="Twentieth Century"/>
                  <a:ea typeface="Twentieth Century"/>
                  <a:cs typeface="Twentieth Century"/>
                  <a:sym typeface="Twentieth Century"/>
                </a:rPr>
                <a:t>Outstanding Citizen Planner</a:t>
              </a:r>
              <a:endParaRPr/>
            </a:p>
          </p:txBody>
        </p:sp>
        <p:sp>
          <p:nvSpPr>
            <p:cNvPr id="255" name="Google Shape;255;p24"/>
            <p:cNvSpPr/>
            <p:nvPr/>
          </p:nvSpPr>
          <p:spPr>
            <a:xfrm>
              <a:off x="0" y="2873618"/>
              <a:ext cx="9720072" cy="114925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347648" y="3132199"/>
              <a:ext cx="632087" cy="632087"/>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1327384" y="2873618"/>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txBox="1"/>
            <p:nvPr/>
          </p:nvSpPr>
          <p:spPr>
            <a:xfrm>
              <a:off x="1327384" y="2873618"/>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lang="en-US" sz="3200">
                  <a:solidFill>
                    <a:schemeClr val="dk1"/>
                  </a:solidFill>
                  <a:latin typeface="Twentieth Century"/>
                  <a:ea typeface="Twentieth Century"/>
                  <a:cs typeface="Twentieth Century"/>
                  <a:sym typeface="Twentieth Century"/>
                </a:rPr>
                <a:t>Outstanding Student Project</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A picture containing text, outdoor, building, red&#10;&#10;Description automatically generated" id="264" name="Google Shape;264;p25"/>
          <p:cNvPicPr preferRelativeResize="0"/>
          <p:nvPr/>
        </p:nvPicPr>
        <p:blipFill rotWithShape="1">
          <a:blip r:embed="rId3">
            <a:alphaModFix amt="66000"/>
          </a:blip>
          <a:srcRect b="0" l="0" r="0" t="0"/>
          <a:stretch/>
        </p:blipFill>
        <p:spPr>
          <a:xfrm>
            <a:off x="-1" y="-2716572"/>
            <a:ext cx="12406745" cy="10468191"/>
          </a:xfrm>
          <a:prstGeom prst="rect">
            <a:avLst/>
          </a:prstGeom>
          <a:noFill/>
          <a:ln>
            <a:noFill/>
          </a:ln>
        </p:spPr>
      </p:pic>
      <p:sp>
        <p:nvSpPr>
          <p:cNvPr id="265" name="Google Shape;265;p25"/>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0C0C0C"/>
              </a:buClr>
              <a:buSzPts val="5000"/>
              <a:buFont typeface="Twentieth Century"/>
              <a:buNone/>
            </a:pPr>
            <a:r>
              <a:t/>
            </a:r>
            <a:endParaRPr/>
          </a:p>
        </p:txBody>
      </p:sp>
      <p:sp>
        <p:nvSpPr>
          <p:cNvPr id="266" name="Google Shape;266;p25"/>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
        <p:nvSpPr>
          <p:cNvPr id="267" name="Google Shape;267;p25"/>
          <p:cNvSpPr txBox="1"/>
          <p:nvPr/>
        </p:nvSpPr>
        <p:spPr>
          <a:xfrm>
            <a:off x="643467" y="643467"/>
            <a:ext cx="3684437" cy="5571066"/>
          </a:xfrm>
          <a:prstGeom prst="rect">
            <a:avLst/>
          </a:prstGeom>
          <a:noFill/>
          <a:ln>
            <a:noFill/>
          </a:ln>
        </p:spPr>
        <p:txBody>
          <a:bodyPr anchorCtr="0" anchor="ctr" bIns="45700" lIns="91425" spcFirstLastPara="1" rIns="91425" wrap="square" tIns="45700">
            <a:normAutofit lnSpcReduction="10000"/>
          </a:bodyPr>
          <a:lstStyle/>
          <a:p>
            <a:pPr indent="0" lvl="0" marL="0" marR="0" rtl="0" algn="r">
              <a:lnSpc>
                <a:spcPct val="80000"/>
              </a:lnSpc>
              <a:spcBef>
                <a:spcPts val="0"/>
              </a:spcBef>
              <a:spcAft>
                <a:spcPts val="0"/>
              </a:spcAft>
              <a:buClr>
                <a:schemeClr val="lt1"/>
              </a:buClr>
              <a:buSzPts val="5000"/>
              <a:buFont typeface="Twentieth Century"/>
              <a:buNone/>
            </a:pPr>
            <a:r>
              <a:rPr lang="en-US" sz="4400" cap="none">
                <a:solidFill>
                  <a:schemeClr val="lt1"/>
                </a:solidFill>
                <a:latin typeface="Twentieth Century"/>
                <a:ea typeface="Twentieth Century"/>
                <a:cs typeface="Twentieth Century"/>
                <a:sym typeface="Twentieth Century"/>
              </a:rPr>
              <a:t>APA-OK’S OUTSTANDING CITIZEN PLANNER</a:t>
            </a:r>
            <a:endParaRPr sz="800"/>
          </a:p>
          <a:p>
            <a:pPr indent="0" lvl="0" marL="0" marR="0" rtl="0" algn="r">
              <a:lnSpc>
                <a:spcPct val="80000"/>
              </a:lnSpc>
              <a:spcBef>
                <a:spcPts val="0"/>
              </a:spcBef>
              <a:spcAft>
                <a:spcPts val="0"/>
              </a:spcAft>
              <a:buClr>
                <a:schemeClr val="lt1"/>
              </a:buClr>
              <a:buSzPts val="5000"/>
              <a:buFont typeface="Twentieth Century"/>
              <a:buNone/>
            </a:pPr>
            <a:r>
              <a:rPr lang="en-US" sz="4400" cap="none">
                <a:solidFill>
                  <a:schemeClr val="lt1"/>
                </a:solidFill>
                <a:latin typeface="Twentieth Century"/>
                <a:ea typeface="Twentieth Century"/>
                <a:cs typeface="Twentieth Century"/>
                <a:sym typeface="Twentieth Century"/>
              </a:rPr>
              <a:t>2023</a:t>
            </a:r>
            <a:br>
              <a:rPr b="1" lang="en-US" sz="5000" cap="none">
                <a:solidFill>
                  <a:schemeClr val="lt1"/>
                </a:solidFill>
                <a:latin typeface="Twentieth Century"/>
                <a:ea typeface="Twentieth Century"/>
                <a:cs typeface="Twentieth Century"/>
                <a:sym typeface="Twentieth Century"/>
              </a:rPr>
            </a:br>
            <a:br>
              <a:rPr b="1" lang="en-US" sz="5000" cap="none">
                <a:solidFill>
                  <a:schemeClr val="lt1"/>
                </a:solidFill>
                <a:latin typeface="Twentieth Century"/>
                <a:ea typeface="Twentieth Century"/>
                <a:cs typeface="Twentieth Century"/>
                <a:sym typeface="Twentieth Century"/>
              </a:rPr>
            </a:br>
            <a:r>
              <a:rPr b="1" lang="en-US" sz="5000" cap="none">
                <a:solidFill>
                  <a:schemeClr val="lt1"/>
                </a:solidFill>
                <a:latin typeface="Twentieth Century"/>
                <a:ea typeface="Twentieth Century"/>
                <a:cs typeface="Twentieth Century"/>
                <a:sym typeface="Twentieth Century"/>
              </a:rPr>
              <a:t>VICKI PROCTOR</a:t>
            </a:r>
            <a:br>
              <a:rPr b="1" lang="en-US" sz="5000" cap="none">
                <a:solidFill>
                  <a:srgbClr val="0C0C0C"/>
                </a:solidFill>
                <a:latin typeface="Twentieth Century"/>
                <a:ea typeface="Twentieth Century"/>
                <a:cs typeface="Twentieth Century"/>
                <a:sym typeface="Twentieth Century"/>
              </a:rPr>
            </a:br>
            <a:br>
              <a:rPr b="1" lang="en-US" sz="5000" cap="none">
                <a:solidFill>
                  <a:srgbClr val="0C0C0C"/>
                </a:solidFill>
                <a:latin typeface="Twentieth Century"/>
                <a:ea typeface="Twentieth Century"/>
                <a:cs typeface="Twentieth Century"/>
                <a:sym typeface="Twentieth Century"/>
              </a:rPr>
            </a:br>
            <a:endParaRPr b="1" sz="5000" cap="none">
              <a:solidFill>
                <a:srgbClr val="0C0C0C"/>
              </a:solidFill>
              <a:latin typeface="Twentieth Century"/>
              <a:ea typeface="Twentieth Century"/>
              <a:cs typeface="Twentieth Century"/>
              <a:sym typeface="Twentieth Century"/>
            </a:endParaRPr>
          </a:p>
        </p:txBody>
      </p:sp>
      <p:sp>
        <p:nvSpPr>
          <p:cNvPr id="268" name="Google Shape;268;p25"/>
          <p:cNvSpPr txBox="1"/>
          <p:nvPr/>
        </p:nvSpPr>
        <p:spPr>
          <a:xfrm>
            <a:off x="5210541" y="2746212"/>
            <a:ext cx="609882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lt1"/>
                </a:solidFill>
                <a:latin typeface="Twentieth Century"/>
                <a:ea typeface="Twentieth Century"/>
                <a:cs typeface="Twentieth Century"/>
                <a:sym typeface="Twentieth Century"/>
              </a:rPr>
              <a:t>Vicki Proctor</a:t>
            </a:r>
            <a:endParaRPr/>
          </a:p>
        </p:txBody>
      </p:sp>
      <p:cxnSp>
        <p:nvCxnSpPr>
          <p:cNvPr id="269" name="Google Shape;269;p25"/>
          <p:cNvCxnSpPr/>
          <p:nvPr/>
        </p:nvCxnSpPr>
        <p:spPr>
          <a:xfrm>
            <a:off x="4713111" y="1078089"/>
            <a:ext cx="0" cy="3618089"/>
          </a:xfrm>
          <a:prstGeom prst="straightConnector1">
            <a:avLst/>
          </a:prstGeom>
          <a:noFill/>
          <a:ln cap="flat" cmpd="sng" w="25400">
            <a:solidFill>
              <a:schemeClr val="accent2"/>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6"/>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Hotel El Reno</a:t>
            </a:r>
            <a:endParaRPr sz="2400">
              <a:solidFill>
                <a:srgbClr val="0C0C0C"/>
              </a:solidFill>
            </a:endParaRPr>
          </a:p>
        </p:txBody>
      </p:sp>
      <p:pic>
        <p:nvPicPr>
          <p:cNvPr descr="A house with a fence around it&#10;&#10;Description automatically generated with low confidence" id="276" name="Google Shape;276;p26"/>
          <p:cNvPicPr preferRelativeResize="0"/>
          <p:nvPr>
            <p:ph idx="1" type="body"/>
          </p:nvPr>
        </p:nvPicPr>
        <p:blipFill rotWithShape="1">
          <a:blip r:embed="rId3">
            <a:alphaModFix/>
          </a:blip>
          <a:srcRect b="0" l="0" r="0" t="0"/>
          <a:stretch/>
        </p:blipFill>
        <p:spPr>
          <a:xfrm>
            <a:off x="5575300" y="1343864"/>
            <a:ext cx="6616700" cy="4962525"/>
          </a:xfrm>
          <a:prstGeom prst="rect">
            <a:avLst/>
          </a:prstGeom>
          <a:noFill/>
          <a:ln>
            <a:noFill/>
          </a:ln>
        </p:spPr>
      </p:pic>
      <p:sp>
        <p:nvSpPr>
          <p:cNvPr id="277" name="Google Shape;277;p26"/>
          <p:cNvSpPr/>
          <p:nvPr/>
        </p:nvSpPr>
        <p:spPr>
          <a:xfrm>
            <a:off x="0" y="0"/>
            <a:ext cx="5575300" cy="195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78" name="Google Shape;278;p26"/>
          <p:cNvSpPr txBox="1"/>
          <p:nvPr/>
        </p:nvSpPr>
        <p:spPr>
          <a:xfrm>
            <a:off x="642723" y="103979"/>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CITIZEN PLANNER 2023</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VICKI PROCTOR</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7"/>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Heritage Express Trolley</a:t>
            </a:r>
            <a:endParaRPr sz="2400">
              <a:solidFill>
                <a:srgbClr val="0C0C0C"/>
              </a:solidFill>
            </a:endParaRPr>
          </a:p>
        </p:txBody>
      </p:sp>
      <p:pic>
        <p:nvPicPr>
          <p:cNvPr descr="A picture containing text, outdoor, building, red&#10;&#10;Description automatically generated" id="285" name="Google Shape;285;p27"/>
          <p:cNvPicPr preferRelativeResize="0"/>
          <p:nvPr>
            <p:ph idx="1" type="body"/>
          </p:nvPr>
        </p:nvPicPr>
        <p:blipFill rotWithShape="1">
          <a:blip r:embed="rId3">
            <a:alphaModFix/>
          </a:blip>
          <a:srcRect b="0" l="0" r="0" t="0"/>
          <a:stretch/>
        </p:blipFill>
        <p:spPr>
          <a:xfrm>
            <a:off x="5715000" y="885683"/>
            <a:ext cx="6477000" cy="5464968"/>
          </a:xfrm>
          <a:prstGeom prst="rect">
            <a:avLst/>
          </a:prstGeom>
          <a:noFill/>
          <a:ln>
            <a:noFill/>
          </a:ln>
        </p:spPr>
      </p:pic>
      <p:sp>
        <p:nvSpPr>
          <p:cNvPr id="286" name="Google Shape;286;p27"/>
          <p:cNvSpPr/>
          <p:nvPr/>
        </p:nvSpPr>
        <p:spPr>
          <a:xfrm>
            <a:off x="0" y="0"/>
            <a:ext cx="5575300" cy="195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87" name="Google Shape;287;p27"/>
          <p:cNvSpPr txBox="1"/>
          <p:nvPr/>
        </p:nvSpPr>
        <p:spPr>
          <a:xfrm>
            <a:off x="642723" y="103979"/>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CITIZEN PLANNER 2023</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VICKI PROCTOR</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28"/>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8"/>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5" name="Google Shape;295;p28"/>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
        <p:nvSpPr>
          <p:cNvPr id="296" name="Google Shape;296;p28"/>
          <p:cNvSpPr/>
          <p:nvPr/>
        </p:nvSpPr>
        <p:spPr>
          <a:xfrm>
            <a:off x="3274" y="0"/>
            <a:ext cx="12188726" cy="6858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97" name="Google Shape;297;p28"/>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lnSpcReduction="10000"/>
          </a:bodyPr>
          <a:lstStyle/>
          <a:p>
            <a:pPr indent="0" lvl="0" marL="0" rtl="0" algn="r">
              <a:lnSpc>
                <a:spcPct val="100000"/>
              </a:lnSpc>
              <a:spcBef>
                <a:spcPts val="0"/>
              </a:spcBef>
              <a:spcAft>
                <a:spcPts val="0"/>
              </a:spcAft>
              <a:buSzPts val="2400"/>
              <a:buNone/>
            </a:pPr>
            <a:r>
              <a:rPr b="1" lang="en-US" sz="2400">
                <a:solidFill>
                  <a:srgbClr val="0C0C0C"/>
                </a:solidFill>
              </a:rPr>
              <a:t>Vicki helping gather community feedback at Route to the Future Open House</a:t>
            </a:r>
            <a:endParaRPr sz="2400">
              <a:solidFill>
                <a:srgbClr val="0C0C0C"/>
              </a:solidFill>
            </a:endParaRPr>
          </a:p>
        </p:txBody>
      </p:sp>
      <p:cxnSp>
        <p:nvCxnSpPr>
          <p:cNvPr id="298" name="Google Shape;298;p28"/>
          <p:cNvCxnSpPr/>
          <p:nvPr/>
        </p:nvCxnSpPr>
        <p:spPr>
          <a:xfrm>
            <a:off x="1175557" y="4593863"/>
            <a:ext cx="2926080" cy="0"/>
          </a:xfrm>
          <a:prstGeom prst="straightConnector1">
            <a:avLst/>
          </a:prstGeom>
          <a:noFill/>
          <a:ln cap="flat" cmpd="sng" w="19050">
            <a:solidFill>
              <a:srgbClr val="5CA2F1"/>
            </a:solidFill>
            <a:prstDash val="solid"/>
            <a:round/>
            <a:headEnd len="sm" w="sm" type="none"/>
            <a:tailEnd len="sm" w="sm" type="none"/>
          </a:ln>
        </p:spPr>
      </p:cxnSp>
      <p:sp>
        <p:nvSpPr>
          <p:cNvPr id="299" name="Google Shape;299;p28"/>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p>
            <a:pPr indent="0" lvl="0" marL="91440" rtl="0" algn="l">
              <a:lnSpc>
                <a:spcPct val="90000"/>
              </a:lnSpc>
              <a:spcBef>
                <a:spcPts val="0"/>
              </a:spcBef>
              <a:spcAft>
                <a:spcPts val="0"/>
              </a:spcAft>
              <a:buSzPts val="2400"/>
              <a:buNone/>
            </a:pPr>
            <a:r>
              <a:t/>
            </a:r>
            <a:endParaRPr/>
          </a:p>
        </p:txBody>
      </p:sp>
      <p:sp>
        <p:nvSpPr>
          <p:cNvPr id="300" name="Google Shape;300;p28"/>
          <p:cNvSpPr/>
          <p:nvPr/>
        </p:nvSpPr>
        <p:spPr>
          <a:xfrm>
            <a:off x="0" y="0"/>
            <a:ext cx="5575300" cy="195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01" name="Google Shape;301;p28"/>
          <p:cNvSpPr txBox="1"/>
          <p:nvPr/>
        </p:nvSpPr>
        <p:spPr>
          <a:xfrm>
            <a:off x="642723" y="103979"/>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CITIZEN PLANNER 2023</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VICKI PROCTOR</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pic>
        <p:nvPicPr>
          <p:cNvPr id="302" name="Google Shape;302;p28"/>
          <p:cNvPicPr preferRelativeResize="0"/>
          <p:nvPr/>
        </p:nvPicPr>
        <p:blipFill rotWithShape="1">
          <a:blip r:embed="rId3">
            <a:alphaModFix/>
          </a:blip>
          <a:srcRect b="-199" l="20086" r="8559" t="200"/>
          <a:stretch/>
        </p:blipFill>
        <p:spPr>
          <a:xfrm>
            <a:off x="4848578" y="0"/>
            <a:ext cx="7340148"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9"/>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Route to the Future community engagement at Burger Day</a:t>
            </a:r>
            <a:endParaRPr sz="2400">
              <a:solidFill>
                <a:srgbClr val="0C0C0C"/>
              </a:solidFill>
            </a:endParaRPr>
          </a:p>
        </p:txBody>
      </p:sp>
      <p:sp>
        <p:nvSpPr>
          <p:cNvPr id="309" name="Google Shape;309;p29"/>
          <p:cNvSpPr/>
          <p:nvPr/>
        </p:nvSpPr>
        <p:spPr>
          <a:xfrm>
            <a:off x="0" y="0"/>
            <a:ext cx="5575300" cy="195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10" name="Google Shape;310;p29"/>
          <p:cNvSpPr txBox="1"/>
          <p:nvPr/>
        </p:nvSpPr>
        <p:spPr>
          <a:xfrm>
            <a:off x="642723" y="103979"/>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CITIZEN PLANNER 2023</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VICKI PROCTOR</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pic>
        <p:nvPicPr>
          <p:cNvPr descr="A group of people standing in front of a red bus&#10;&#10;Description automatically generated with medium confidence" id="311" name="Google Shape;311;p29"/>
          <p:cNvPicPr preferRelativeResize="0"/>
          <p:nvPr>
            <p:ph idx="1" type="body"/>
          </p:nvPr>
        </p:nvPicPr>
        <p:blipFill rotWithShape="1">
          <a:blip r:embed="rId3">
            <a:alphaModFix/>
          </a:blip>
          <a:srcRect b="0" l="0" r="0" t="0"/>
          <a:stretch/>
        </p:blipFill>
        <p:spPr>
          <a:xfrm>
            <a:off x="6380018" y="103979"/>
            <a:ext cx="5169259" cy="689234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0"/>
          <p:cNvSpPr txBox="1"/>
          <p:nvPr/>
        </p:nvSpPr>
        <p:spPr>
          <a:xfrm>
            <a:off x="318050" y="854775"/>
            <a:ext cx="4522200" cy="5359800"/>
          </a:xfrm>
          <a:prstGeom prst="rect">
            <a:avLst/>
          </a:prstGeom>
          <a:solidFill>
            <a:schemeClr val="accent1">
              <a:alpha val="49803"/>
            </a:schemeClr>
          </a:solidFill>
          <a:ln>
            <a:noFill/>
          </a:ln>
        </p:spPr>
        <p:txBody>
          <a:bodyPr anchorCtr="0" anchor="ctr" bIns="45700" lIns="91425" spcFirstLastPara="1" rIns="91425" wrap="square" tIns="45700">
            <a:normAutofit/>
          </a:bodyPr>
          <a:lstStyle/>
          <a:p>
            <a:pPr indent="0" lvl="0" marL="0" marR="0" rtl="0" algn="r">
              <a:lnSpc>
                <a:spcPct val="70000"/>
              </a:lnSpc>
              <a:spcBef>
                <a:spcPts val="0"/>
              </a:spcBef>
              <a:spcAft>
                <a:spcPts val="0"/>
              </a:spcAft>
              <a:buClr>
                <a:schemeClr val="lt1"/>
              </a:buClr>
              <a:buSzPts val="5000"/>
              <a:buFont typeface="Twentieth Century"/>
              <a:buNone/>
            </a:pPr>
            <a:r>
              <a:rPr lang="en-US" sz="4500" cap="none">
                <a:solidFill>
                  <a:schemeClr val="lt1"/>
                </a:solidFill>
                <a:latin typeface="Twentieth Century"/>
                <a:ea typeface="Twentieth Century"/>
                <a:cs typeface="Twentieth Century"/>
                <a:sym typeface="Twentieth Century"/>
              </a:rPr>
              <a:t>APA-OK’S OUTSTANDING CITIZEN PLANNER</a:t>
            </a:r>
            <a:endParaRPr sz="900"/>
          </a:p>
          <a:p>
            <a:pPr indent="0" lvl="0" marL="0" marR="0" rtl="0" algn="r">
              <a:lnSpc>
                <a:spcPct val="70000"/>
              </a:lnSpc>
              <a:spcBef>
                <a:spcPts val="0"/>
              </a:spcBef>
              <a:spcAft>
                <a:spcPts val="0"/>
              </a:spcAft>
              <a:buClr>
                <a:schemeClr val="lt1"/>
              </a:buClr>
              <a:buSzPts val="5000"/>
              <a:buFont typeface="Twentieth Century"/>
              <a:buNone/>
            </a:pPr>
            <a:r>
              <a:rPr lang="en-US" sz="4500" cap="none">
                <a:solidFill>
                  <a:schemeClr val="lt1"/>
                </a:solidFill>
                <a:latin typeface="Twentieth Century"/>
                <a:ea typeface="Twentieth Century"/>
                <a:cs typeface="Twentieth Century"/>
                <a:sym typeface="Twentieth Century"/>
              </a:rPr>
              <a:t>2023</a:t>
            </a:r>
            <a:br>
              <a:rPr b="1" lang="en-US" sz="4800" cap="none">
                <a:solidFill>
                  <a:schemeClr val="lt1"/>
                </a:solidFill>
                <a:latin typeface="Twentieth Century"/>
                <a:ea typeface="Twentieth Century"/>
                <a:cs typeface="Twentieth Century"/>
                <a:sym typeface="Twentieth Century"/>
              </a:rPr>
            </a:br>
            <a:br>
              <a:rPr b="1" lang="en-US" sz="4800" cap="none">
                <a:solidFill>
                  <a:schemeClr val="lt1"/>
                </a:solidFill>
                <a:latin typeface="Twentieth Century"/>
                <a:ea typeface="Twentieth Century"/>
                <a:cs typeface="Twentieth Century"/>
                <a:sym typeface="Twentieth Century"/>
              </a:rPr>
            </a:br>
            <a:r>
              <a:rPr b="1" lang="en-US" sz="4800" cap="none">
                <a:solidFill>
                  <a:schemeClr val="lt1"/>
                </a:solidFill>
                <a:latin typeface="Twentieth Century"/>
                <a:ea typeface="Twentieth Century"/>
                <a:cs typeface="Twentieth Century"/>
                <a:sym typeface="Twentieth Century"/>
              </a:rPr>
              <a:t>VICKI PROCTOR</a:t>
            </a:r>
            <a:br>
              <a:rPr b="1" lang="en-US" sz="4800" cap="none">
                <a:solidFill>
                  <a:srgbClr val="0C0C0C"/>
                </a:solidFill>
                <a:latin typeface="Twentieth Century"/>
                <a:ea typeface="Twentieth Century"/>
                <a:cs typeface="Twentieth Century"/>
                <a:sym typeface="Twentieth Century"/>
              </a:rPr>
            </a:br>
            <a:br>
              <a:rPr b="1" lang="en-US" sz="4800" cap="none">
                <a:solidFill>
                  <a:srgbClr val="0C0C0C"/>
                </a:solidFill>
                <a:latin typeface="Twentieth Century"/>
                <a:ea typeface="Twentieth Century"/>
                <a:cs typeface="Twentieth Century"/>
                <a:sym typeface="Twentieth Century"/>
              </a:rPr>
            </a:br>
            <a:endParaRPr b="1" sz="4800" cap="none">
              <a:solidFill>
                <a:srgbClr val="0C0C0C"/>
              </a:solidFill>
              <a:latin typeface="Twentieth Century"/>
              <a:ea typeface="Twentieth Century"/>
              <a:cs typeface="Twentieth Century"/>
              <a:sym typeface="Twentieth Century"/>
            </a:endParaRPr>
          </a:p>
        </p:txBody>
      </p:sp>
      <p:pic>
        <p:nvPicPr>
          <p:cNvPr descr="A picture containing person, clothing, hat&#10;&#10;Description automatically generated" id="318" name="Google Shape;318;p30"/>
          <p:cNvPicPr preferRelativeResize="0"/>
          <p:nvPr/>
        </p:nvPicPr>
        <p:blipFill rotWithShape="1">
          <a:blip r:embed="rId3">
            <a:alphaModFix/>
          </a:blip>
          <a:srcRect b="0" l="0" r="0" t="0"/>
          <a:stretch/>
        </p:blipFill>
        <p:spPr>
          <a:xfrm>
            <a:off x="5560869" y="0"/>
            <a:ext cx="51435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AWARD CATEGORIES</a:t>
            </a:r>
            <a:endParaRPr/>
          </a:p>
        </p:txBody>
      </p:sp>
      <p:grpSp>
        <p:nvGrpSpPr>
          <p:cNvPr id="324" name="Google Shape;324;p31"/>
          <p:cNvGrpSpPr/>
          <p:nvPr/>
        </p:nvGrpSpPr>
        <p:grpSpPr>
          <a:xfrm>
            <a:off x="1024128" y="2286491"/>
            <a:ext cx="9720072" cy="4022377"/>
            <a:chOff x="0" y="491"/>
            <a:chExt cx="9720072" cy="4022377"/>
          </a:xfrm>
        </p:grpSpPr>
        <p:sp>
          <p:nvSpPr>
            <p:cNvPr id="325" name="Google Shape;325;p31"/>
            <p:cNvSpPr/>
            <p:nvPr/>
          </p:nvSpPr>
          <p:spPr>
            <a:xfrm>
              <a:off x="0" y="491"/>
              <a:ext cx="9720072" cy="114925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1"/>
            <p:cNvSpPr/>
            <p:nvPr/>
          </p:nvSpPr>
          <p:spPr>
            <a:xfrm>
              <a:off x="347648" y="259072"/>
              <a:ext cx="632087" cy="632087"/>
            </a:xfrm>
            <a:prstGeom prst="rect">
              <a:avLst/>
            </a:prstGeom>
            <a:blipFill rotWithShape="1">
              <a:blip r:embed="rId3">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1"/>
            <p:cNvSpPr/>
            <p:nvPr/>
          </p:nvSpPr>
          <p:spPr>
            <a:xfrm>
              <a:off x="1327384" y="491"/>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1"/>
            <p:cNvSpPr txBox="1"/>
            <p:nvPr/>
          </p:nvSpPr>
          <p:spPr>
            <a:xfrm>
              <a:off x="1327384" y="491"/>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lang="en-US" sz="3200">
                  <a:solidFill>
                    <a:schemeClr val="dk1"/>
                  </a:solidFill>
                  <a:latin typeface="Twentieth Century"/>
                  <a:ea typeface="Twentieth Century"/>
                  <a:cs typeface="Twentieth Century"/>
                  <a:sym typeface="Twentieth Century"/>
                </a:rPr>
                <a:t>Outstanding Plan</a:t>
              </a:r>
              <a:endParaRPr/>
            </a:p>
          </p:txBody>
        </p:sp>
        <p:sp>
          <p:nvSpPr>
            <p:cNvPr id="329" name="Google Shape;329;p31"/>
            <p:cNvSpPr/>
            <p:nvPr/>
          </p:nvSpPr>
          <p:spPr>
            <a:xfrm>
              <a:off x="0" y="1437054"/>
              <a:ext cx="9720072" cy="114925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1"/>
            <p:cNvSpPr/>
            <p:nvPr/>
          </p:nvSpPr>
          <p:spPr>
            <a:xfrm>
              <a:off x="347648" y="1695636"/>
              <a:ext cx="632087" cy="632087"/>
            </a:xfrm>
            <a:prstGeom prst="rect">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1"/>
            <p:cNvSpPr/>
            <p:nvPr/>
          </p:nvSpPr>
          <p:spPr>
            <a:xfrm>
              <a:off x="1327384" y="1437054"/>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1"/>
            <p:cNvSpPr txBox="1"/>
            <p:nvPr/>
          </p:nvSpPr>
          <p:spPr>
            <a:xfrm>
              <a:off x="1327384" y="1437054"/>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lang="en-US" sz="3200">
                  <a:solidFill>
                    <a:schemeClr val="dk1"/>
                  </a:solidFill>
                  <a:latin typeface="Twentieth Century"/>
                  <a:ea typeface="Twentieth Century"/>
                  <a:cs typeface="Twentieth Century"/>
                  <a:sym typeface="Twentieth Century"/>
                </a:rPr>
                <a:t>Outstanding Citizen Planner</a:t>
              </a:r>
              <a:endParaRPr/>
            </a:p>
          </p:txBody>
        </p:sp>
        <p:sp>
          <p:nvSpPr>
            <p:cNvPr id="333" name="Google Shape;333;p31"/>
            <p:cNvSpPr/>
            <p:nvPr/>
          </p:nvSpPr>
          <p:spPr>
            <a:xfrm>
              <a:off x="0" y="2873618"/>
              <a:ext cx="9720072" cy="1149250"/>
            </a:xfrm>
            <a:prstGeom prst="roundRect">
              <a:avLst>
                <a:gd fmla="val 10000" name="adj"/>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1"/>
            <p:cNvSpPr/>
            <p:nvPr/>
          </p:nvSpPr>
          <p:spPr>
            <a:xfrm>
              <a:off x="347648" y="3132199"/>
              <a:ext cx="632087" cy="632087"/>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1327384" y="2873618"/>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
            <p:cNvSpPr txBox="1"/>
            <p:nvPr/>
          </p:nvSpPr>
          <p:spPr>
            <a:xfrm>
              <a:off x="1327384" y="2873618"/>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lang="en-US" sz="3200">
                  <a:solidFill>
                    <a:schemeClr val="dk1"/>
                  </a:solidFill>
                  <a:latin typeface="Twentieth Century"/>
                  <a:ea typeface="Twentieth Century"/>
                  <a:cs typeface="Twentieth Century"/>
                  <a:sym typeface="Twentieth Century"/>
                </a:rPr>
                <a:t>Outstanding Student Project</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pSp>
        <p:nvGrpSpPr>
          <p:cNvPr id="110" name="Google Shape;110;p14"/>
          <p:cNvGrpSpPr/>
          <p:nvPr/>
        </p:nvGrpSpPr>
        <p:grpSpPr>
          <a:xfrm>
            <a:off x="947832" y="1345475"/>
            <a:ext cx="10576532" cy="5039501"/>
            <a:chOff x="1938525" y="478875"/>
            <a:chExt cx="9720184" cy="5905895"/>
          </a:xfrm>
        </p:grpSpPr>
        <p:grpSp>
          <p:nvGrpSpPr>
            <p:cNvPr id="111" name="Google Shape;111;p14"/>
            <p:cNvGrpSpPr/>
            <p:nvPr/>
          </p:nvGrpSpPr>
          <p:grpSpPr>
            <a:xfrm>
              <a:off x="1938525" y="3004725"/>
              <a:ext cx="9720184" cy="3380045"/>
              <a:chOff x="0" y="491"/>
              <a:chExt cx="9720184" cy="4022427"/>
            </a:xfrm>
          </p:grpSpPr>
          <p:sp>
            <p:nvSpPr>
              <p:cNvPr id="112" name="Google Shape;112;p14"/>
              <p:cNvSpPr/>
              <p:nvPr/>
            </p:nvSpPr>
            <p:spPr>
              <a:xfrm>
                <a:off x="0" y="491"/>
                <a:ext cx="9720000" cy="114930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327699" y="152810"/>
                <a:ext cx="726300" cy="828900"/>
              </a:xfrm>
              <a:prstGeom prst="rect">
                <a:avLst/>
              </a:prstGeom>
              <a:blipFill rotWithShape="1">
                <a:blip r:embed="rId3">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1327384" y="491"/>
                <a:ext cx="8392800" cy="11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txBox="1"/>
              <p:nvPr/>
            </p:nvSpPr>
            <p:spPr>
              <a:xfrm>
                <a:off x="1327384" y="491"/>
                <a:ext cx="8392800" cy="114930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b="0" i="0" lang="en-US" sz="3200" u="none" cap="none" strike="noStrike">
                    <a:solidFill>
                      <a:schemeClr val="dk1"/>
                    </a:solidFill>
                    <a:latin typeface="Twentieth Century"/>
                    <a:ea typeface="Twentieth Century"/>
                    <a:cs typeface="Twentieth Century"/>
                    <a:sym typeface="Twentieth Century"/>
                  </a:rPr>
                  <a:t>Outstanding Plan</a:t>
                </a:r>
                <a:endParaRPr/>
              </a:p>
            </p:txBody>
          </p:sp>
          <p:sp>
            <p:nvSpPr>
              <p:cNvPr id="116" name="Google Shape;116;p14"/>
              <p:cNvSpPr/>
              <p:nvPr/>
            </p:nvSpPr>
            <p:spPr>
              <a:xfrm>
                <a:off x="0" y="1437054"/>
                <a:ext cx="9720000" cy="114930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327538" y="1589365"/>
                <a:ext cx="726300" cy="828900"/>
              </a:xfrm>
              <a:prstGeom prst="rect">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1327384" y="1437054"/>
                <a:ext cx="8392800" cy="11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txBox="1"/>
              <p:nvPr/>
            </p:nvSpPr>
            <p:spPr>
              <a:xfrm>
                <a:off x="1327384" y="1437054"/>
                <a:ext cx="8392800" cy="114930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b="0" i="0" lang="en-US" sz="3200" u="none" cap="none" strike="noStrike">
                    <a:solidFill>
                      <a:schemeClr val="dk1"/>
                    </a:solidFill>
                    <a:latin typeface="Twentieth Century"/>
                    <a:ea typeface="Twentieth Century"/>
                    <a:cs typeface="Twentieth Century"/>
                    <a:sym typeface="Twentieth Century"/>
                  </a:rPr>
                  <a:t>Outstanding Citizen Planner</a:t>
                </a:r>
                <a:endParaRPr/>
              </a:p>
            </p:txBody>
          </p:sp>
          <p:sp>
            <p:nvSpPr>
              <p:cNvPr id="120" name="Google Shape;120;p14"/>
              <p:cNvSpPr/>
              <p:nvPr/>
            </p:nvSpPr>
            <p:spPr>
              <a:xfrm>
                <a:off x="0" y="2873618"/>
                <a:ext cx="9720000" cy="114930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327538" y="3025920"/>
                <a:ext cx="726300" cy="828900"/>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1327384" y="2873618"/>
                <a:ext cx="8392800" cy="11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txBox="1"/>
              <p:nvPr/>
            </p:nvSpPr>
            <p:spPr>
              <a:xfrm>
                <a:off x="1327384" y="2873618"/>
                <a:ext cx="8392800" cy="114930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b="0" i="0" lang="en-US" sz="3200" u="none" cap="none" strike="noStrike">
                    <a:solidFill>
                      <a:schemeClr val="dk1"/>
                    </a:solidFill>
                    <a:latin typeface="Twentieth Century"/>
                    <a:ea typeface="Twentieth Century"/>
                    <a:cs typeface="Twentieth Century"/>
                    <a:sym typeface="Twentieth Century"/>
                  </a:rPr>
                  <a:t>Outstanding Student Project</a:t>
                </a:r>
                <a:endParaRPr/>
              </a:p>
            </p:txBody>
          </p:sp>
        </p:grpSp>
        <p:grpSp>
          <p:nvGrpSpPr>
            <p:cNvPr id="124" name="Google Shape;124;p14"/>
            <p:cNvGrpSpPr/>
            <p:nvPr/>
          </p:nvGrpSpPr>
          <p:grpSpPr>
            <a:xfrm>
              <a:off x="1938613" y="1786324"/>
              <a:ext cx="9720000" cy="1007100"/>
              <a:chOff x="1024213" y="1633924"/>
              <a:chExt cx="9720000" cy="1007100"/>
            </a:xfrm>
          </p:grpSpPr>
          <p:sp>
            <p:nvSpPr>
              <p:cNvPr id="125" name="Google Shape;125;p14"/>
              <p:cNvSpPr/>
              <p:nvPr/>
            </p:nvSpPr>
            <p:spPr>
              <a:xfrm>
                <a:off x="1024213" y="1633924"/>
                <a:ext cx="9720000" cy="1007100"/>
              </a:xfrm>
              <a:prstGeom prst="roundRect">
                <a:avLst>
                  <a:gd fmla="val 1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txBox="1"/>
              <p:nvPr/>
            </p:nvSpPr>
            <p:spPr>
              <a:xfrm>
                <a:off x="2469400" y="1795875"/>
                <a:ext cx="8020500" cy="7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3200"/>
                  <a:buFont typeface="Twentieth Century"/>
                  <a:buNone/>
                </a:pPr>
                <a:r>
                  <a:rPr lang="en-US" sz="3200">
                    <a:solidFill>
                      <a:schemeClr val="dk1"/>
                    </a:solidFill>
                    <a:latin typeface="Twentieth Century"/>
                    <a:ea typeface="Twentieth Century"/>
                    <a:cs typeface="Twentieth Century"/>
                    <a:sym typeface="Twentieth Century"/>
                  </a:rPr>
                  <a:t>Great Neighborhood, Street or Public Space</a:t>
                </a:r>
                <a:endParaRPr>
                  <a:solidFill>
                    <a:schemeClr val="dk1"/>
                  </a:solidFill>
                </a:endParaRPr>
              </a:p>
            </p:txBody>
          </p:sp>
          <p:pic>
            <p:nvPicPr>
              <p:cNvPr id="127" name="Google Shape;127;p14"/>
              <p:cNvPicPr preferRelativeResize="0"/>
              <p:nvPr/>
            </p:nvPicPr>
            <p:blipFill>
              <a:blip r:embed="rId6">
                <a:alphaModFix/>
              </a:blip>
              <a:stretch>
                <a:fillRect/>
              </a:stretch>
            </p:blipFill>
            <p:spPr>
              <a:xfrm>
                <a:off x="1351812" y="1784313"/>
                <a:ext cx="706325" cy="706324"/>
              </a:xfrm>
              <a:prstGeom prst="rect">
                <a:avLst/>
              </a:prstGeom>
              <a:noFill/>
              <a:ln cap="flat" cmpd="sng" w="15875">
                <a:solidFill>
                  <a:schemeClr val="lt1"/>
                </a:solidFill>
                <a:prstDash val="solid"/>
                <a:round/>
                <a:headEnd len="sm" w="sm" type="none"/>
                <a:tailEnd len="sm" w="sm" type="none"/>
              </a:ln>
            </p:spPr>
          </p:pic>
        </p:grpSp>
        <p:grpSp>
          <p:nvGrpSpPr>
            <p:cNvPr id="128" name="Google Shape;128;p14"/>
            <p:cNvGrpSpPr/>
            <p:nvPr/>
          </p:nvGrpSpPr>
          <p:grpSpPr>
            <a:xfrm>
              <a:off x="1938525" y="478875"/>
              <a:ext cx="9720000" cy="1226700"/>
              <a:chOff x="1024125" y="402675"/>
              <a:chExt cx="9720000" cy="1226700"/>
            </a:xfrm>
          </p:grpSpPr>
          <p:sp>
            <p:nvSpPr>
              <p:cNvPr id="129" name="Google Shape;129;p14"/>
              <p:cNvSpPr/>
              <p:nvPr/>
            </p:nvSpPr>
            <p:spPr>
              <a:xfrm>
                <a:off x="1024125" y="483974"/>
                <a:ext cx="9720000" cy="1007100"/>
              </a:xfrm>
              <a:prstGeom prst="roundRect">
                <a:avLst>
                  <a:gd fmla="val 1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txBox="1"/>
              <p:nvPr/>
            </p:nvSpPr>
            <p:spPr>
              <a:xfrm>
                <a:off x="2459000" y="402675"/>
                <a:ext cx="8122200" cy="122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3200"/>
                  <a:buFont typeface="Twentieth Century"/>
                  <a:buNone/>
                </a:pPr>
                <a:r>
                  <a:rPr lang="en-US" sz="2800">
                    <a:solidFill>
                      <a:schemeClr val="dk1"/>
                    </a:solidFill>
                    <a:latin typeface="Twentieth Century"/>
                    <a:ea typeface="Twentieth Century"/>
                    <a:cs typeface="Twentieth Century"/>
                    <a:sym typeface="Twentieth Century"/>
                  </a:rPr>
                  <a:t>Outstanding Public Outreach, Program, Project, Tool, Community Initiative</a:t>
                </a:r>
                <a:endParaRPr sz="1000">
                  <a:latin typeface="Twentieth Century"/>
                  <a:ea typeface="Twentieth Century"/>
                  <a:cs typeface="Twentieth Century"/>
                  <a:sym typeface="Twentieth Century"/>
                </a:endParaRPr>
              </a:p>
            </p:txBody>
          </p:sp>
          <p:pic>
            <p:nvPicPr>
              <p:cNvPr id="131" name="Google Shape;131;p14"/>
              <p:cNvPicPr preferRelativeResize="0"/>
              <p:nvPr/>
            </p:nvPicPr>
            <p:blipFill>
              <a:blip r:embed="rId7">
                <a:alphaModFix/>
              </a:blip>
              <a:stretch>
                <a:fillRect/>
              </a:stretch>
            </p:blipFill>
            <p:spPr>
              <a:xfrm>
                <a:off x="1351813" y="650019"/>
                <a:ext cx="706326" cy="696406"/>
              </a:xfrm>
              <a:prstGeom prst="rect">
                <a:avLst/>
              </a:prstGeom>
              <a:noFill/>
              <a:ln cap="flat" cmpd="sng" w="15875">
                <a:solidFill>
                  <a:schemeClr val="lt1"/>
                </a:solidFill>
                <a:prstDash val="solid"/>
                <a:round/>
                <a:headEnd len="sm" w="sm" type="none"/>
                <a:tailEnd len="sm" w="sm" type="none"/>
              </a:ln>
            </p:spPr>
          </p:pic>
        </p:grpSp>
      </p:grpSp>
      <p:sp>
        <p:nvSpPr>
          <p:cNvPr id="132" name="Google Shape;132;p14"/>
          <p:cNvSpPr txBox="1"/>
          <p:nvPr>
            <p:ph type="title"/>
          </p:nvPr>
        </p:nvSpPr>
        <p:spPr>
          <a:xfrm>
            <a:off x="947924" y="110450"/>
            <a:ext cx="75222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AWARD CATEGORIES</a:t>
            </a:r>
            <a:endParaRPr/>
          </a:p>
        </p:txBody>
      </p:sp>
      <p:sp>
        <p:nvSpPr>
          <p:cNvPr id="133" name="Google Shape;133;p14"/>
          <p:cNvSpPr/>
          <p:nvPr/>
        </p:nvSpPr>
        <p:spPr>
          <a:xfrm>
            <a:off x="482375" y="764250"/>
            <a:ext cx="465600" cy="1206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2"/>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Board members reimaging 39</a:t>
            </a:r>
            <a:r>
              <a:rPr b="1" baseline="30000" lang="en-US" sz="2400">
                <a:solidFill>
                  <a:srgbClr val="0C0C0C"/>
                </a:solidFill>
              </a:rPr>
              <a:t>th</a:t>
            </a:r>
            <a:r>
              <a:rPr b="1" lang="en-US" sz="2400">
                <a:solidFill>
                  <a:srgbClr val="0C0C0C"/>
                </a:solidFill>
              </a:rPr>
              <a:t> Street</a:t>
            </a:r>
            <a:endParaRPr sz="2400">
              <a:solidFill>
                <a:srgbClr val="0C0C0C"/>
              </a:solidFill>
            </a:endParaRPr>
          </a:p>
        </p:txBody>
      </p:sp>
      <p:sp>
        <p:nvSpPr>
          <p:cNvPr id="343" name="Google Shape;343;p32"/>
          <p:cNvSpPr txBox="1"/>
          <p:nvPr/>
        </p:nvSpPr>
        <p:spPr>
          <a:xfrm>
            <a:off x="613611" y="685892"/>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PUBLIC OUTREACH 2021</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 OKC 39</a:t>
            </a:r>
            <a:r>
              <a:rPr b="1" baseline="30000" lang="en-US" sz="4000" cap="none">
                <a:solidFill>
                  <a:srgbClr val="0C0C0C"/>
                </a:solidFill>
                <a:latin typeface="Twentieth Century"/>
                <a:ea typeface="Twentieth Century"/>
                <a:cs typeface="Twentieth Century"/>
                <a:sym typeface="Twentieth Century"/>
              </a:rPr>
              <a:t>TH</a:t>
            </a:r>
            <a:r>
              <a:rPr b="1" lang="en-US" sz="4000" cap="none">
                <a:solidFill>
                  <a:srgbClr val="0C0C0C"/>
                </a:solidFill>
                <a:latin typeface="Twentieth Century"/>
                <a:ea typeface="Twentieth Century"/>
                <a:cs typeface="Twentieth Century"/>
                <a:sym typeface="Twentieth Century"/>
              </a:rPr>
              <a:t> STREET PUBLIC OUTREACH</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sp>
        <p:nvSpPr>
          <p:cNvPr id="344" name="Google Shape;344;p32"/>
          <p:cNvSpPr txBox="1"/>
          <p:nvPr/>
        </p:nvSpPr>
        <p:spPr>
          <a:xfrm>
            <a:off x="643467" y="643467"/>
            <a:ext cx="3684437" cy="5571066"/>
          </a:xfrm>
          <a:prstGeom prst="rect">
            <a:avLst/>
          </a:prstGeom>
          <a:solidFill>
            <a:schemeClr val="lt1"/>
          </a:solidFill>
          <a:ln>
            <a:noFill/>
          </a:ln>
        </p:spPr>
        <p:txBody>
          <a:bodyPr anchorCtr="0" anchor="ctr" bIns="45700" lIns="91425" spcFirstLastPara="1" rIns="91425" wrap="square" tIns="45700">
            <a:normAutofit fontScale="97500"/>
          </a:bodyPr>
          <a:lstStyle/>
          <a:p>
            <a:pPr indent="0" lvl="0" marL="0" marR="0" rtl="0" algn="r">
              <a:lnSpc>
                <a:spcPct val="80000"/>
              </a:lnSpc>
              <a:spcBef>
                <a:spcPts val="0"/>
              </a:spcBef>
              <a:spcAft>
                <a:spcPts val="0"/>
              </a:spcAft>
              <a:buClr>
                <a:schemeClr val="lt1"/>
              </a:buClr>
              <a:buSzPct val="100000"/>
              <a:buFont typeface="Twentieth Century"/>
              <a:buNone/>
            </a:pPr>
            <a:r>
              <a:rPr b="1" lang="en-US" sz="5000" cap="none">
                <a:solidFill>
                  <a:schemeClr val="lt1"/>
                </a:solidFill>
                <a:latin typeface="Twentieth Century"/>
                <a:ea typeface="Twentieth Century"/>
                <a:cs typeface="Twentieth Century"/>
                <a:sym typeface="Twentieth Century"/>
              </a:rPr>
              <a:t>APA-OK’S OUTSTANDING STUDENT PROJECT 2023</a:t>
            </a:r>
            <a:br>
              <a:rPr b="1" lang="en-US" sz="5000" cap="none">
                <a:solidFill>
                  <a:schemeClr val="lt1"/>
                </a:solidFill>
                <a:latin typeface="Twentieth Century"/>
                <a:ea typeface="Twentieth Century"/>
                <a:cs typeface="Twentieth Century"/>
                <a:sym typeface="Twentieth Century"/>
              </a:rPr>
            </a:br>
            <a:br>
              <a:rPr b="1" lang="en-US" sz="5000" cap="none">
                <a:solidFill>
                  <a:schemeClr val="lt1"/>
                </a:solidFill>
                <a:latin typeface="Twentieth Century"/>
                <a:ea typeface="Twentieth Century"/>
                <a:cs typeface="Twentieth Century"/>
                <a:sym typeface="Twentieth Century"/>
              </a:rPr>
            </a:br>
            <a:r>
              <a:rPr b="1" lang="en-US" sz="5000" cap="none">
                <a:solidFill>
                  <a:schemeClr val="lt1"/>
                </a:solidFill>
                <a:latin typeface="Twentieth Century"/>
                <a:ea typeface="Twentieth Century"/>
                <a:cs typeface="Twentieth Century"/>
                <a:sym typeface="Twentieth Century"/>
              </a:rPr>
              <a:t>LUKE KERR</a:t>
            </a:r>
            <a:br>
              <a:rPr b="1" lang="en-US" sz="5000" cap="none">
                <a:solidFill>
                  <a:srgbClr val="0C0C0C"/>
                </a:solidFill>
                <a:latin typeface="Twentieth Century"/>
                <a:ea typeface="Twentieth Century"/>
                <a:cs typeface="Twentieth Century"/>
                <a:sym typeface="Twentieth Century"/>
              </a:rPr>
            </a:br>
            <a:br>
              <a:rPr b="1" lang="en-US" sz="5000" cap="none">
                <a:solidFill>
                  <a:srgbClr val="0C0C0C"/>
                </a:solidFill>
                <a:latin typeface="Twentieth Century"/>
                <a:ea typeface="Twentieth Century"/>
                <a:cs typeface="Twentieth Century"/>
                <a:sym typeface="Twentieth Century"/>
              </a:rPr>
            </a:br>
            <a:endParaRPr b="1" sz="5000" cap="none">
              <a:solidFill>
                <a:srgbClr val="0C0C0C"/>
              </a:solidFill>
              <a:latin typeface="Twentieth Century"/>
              <a:ea typeface="Twentieth Century"/>
              <a:cs typeface="Twentieth Century"/>
              <a:sym typeface="Twentieth Century"/>
            </a:endParaRPr>
          </a:p>
        </p:txBody>
      </p:sp>
      <p:sp>
        <p:nvSpPr>
          <p:cNvPr id="345" name="Google Shape;345;p32"/>
          <p:cNvSpPr txBox="1"/>
          <p:nvPr/>
        </p:nvSpPr>
        <p:spPr>
          <a:xfrm>
            <a:off x="613605" y="1421057"/>
            <a:ext cx="3684300" cy="340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chemeClr val="dk1"/>
                </a:solidFill>
                <a:latin typeface="Twentieth Century"/>
                <a:ea typeface="Twentieth Century"/>
                <a:cs typeface="Twentieth Century"/>
                <a:sym typeface="Twentieth Century"/>
              </a:rPr>
              <a:t>“Who are We Planning With: Dementia-Friendly Planning in Oklahoma City”</a:t>
            </a:r>
            <a:endParaRPr/>
          </a:p>
          <a:p>
            <a:pPr indent="0" lvl="0" marL="0" marR="0" rtl="0" algn="l">
              <a:spcBef>
                <a:spcPts val="0"/>
              </a:spcBef>
              <a:spcAft>
                <a:spcPts val="0"/>
              </a:spcAft>
              <a:buNone/>
            </a:pPr>
            <a:r>
              <a:t/>
            </a:r>
            <a:endParaRPr b="1" sz="20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b="1" sz="2000">
              <a:solidFill>
                <a:schemeClr val="lt1"/>
              </a:solidFill>
              <a:latin typeface="Twentieth Century"/>
              <a:ea typeface="Twentieth Century"/>
              <a:cs typeface="Twentieth Century"/>
              <a:sym typeface="Twentieth Century"/>
            </a:endParaRPr>
          </a:p>
        </p:txBody>
      </p:sp>
      <p:cxnSp>
        <p:nvCxnSpPr>
          <p:cNvPr id="346" name="Google Shape;346;p32"/>
          <p:cNvCxnSpPr/>
          <p:nvPr/>
        </p:nvCxnSpPr>
        <p:spPr>
          <a:xfrm>
            <a:off x="4713111" y="1078089"/>
            <a:ext cx="0" cy="3618089"/>
          </a:xfrm>
          <a:prstGeom prst="straightConnector1">
            <a:avLst/>
          </a:prstGeom>
          <a:noFill/>
          <a:ln cap="flat" cmpd="sng" w="25400">
            <a:solidFill>
              <a:schemeClr val="accent2"/>
            </a:solidFill>
            <a:prstDash val="solid"/>
            <a:round/>
            <a:headEnd len="sm" w="sm" type="none"/>
            <a:tailEnd len="sm" w="sm" type="none"/>
          </a:ln>
        </p:spPr>
      </p:cxnSp>
      <p:pic>
        <p:nvPicPr>
          <p:cNvPr id="347" name="Google Shape;347;p32"/>
          <p:cNvPicPr preferRelativeResize="0"/>
          <p:nvPr/>
        </p:nvPicPr>
        <p:blipFill rotWithShape="1">
          <a:blip r:embed="rId3">
            <a:alphaModFix/>
          </a:blip>
          <a:srcRect b="0" l="10479" r="10487" t="0"/>
          <a:stretch/>
        </p:blipFill>
        <p:spPr>
          <a:xfrm>
            <a:off x="5098300" y="643475"/>
            <a:ext cx="6494550" cy="5571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3"/>
          <p:cNvSpPr/>
          <p:nvPr/>
        </p:nvSpPr>
        <p:spPr>
          <a:xfrm>
            <a:off x="0" y="0"/>
            <a:ext cx="4828370" cy="195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54" name="Google Shape;354;p33"/>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Luke Kerr</a:t>
            </a:r>
            <a:endParaRPr sz="2400">
              <a:solidFill>
                <a:srgbClr val="0C0C0C"/>
              </a:solidFill>
            </a:endParaRPr>
          </a:p>
        </p:txBody>
      </p:sp>
      <p:sp>
        <p:nvSpPr>
          <p:cNvPr id="355" name="Google Shape;355;p33"/>
          <p:cNvSpPr txBox="1"/>
          <p:nvPr/>
        </p:nvSpPr>
        <p:spPr>
          <a:xfrm>
            <a:off x="334625" y="1053550"/>
            <a:ext cx="4373100" cy="3426600"/>
          </a:xfrm>
          <a:prstGeom prst="rect">
            <a:avLst/>
          </a:prstGeom>
          <a:noFill/>
          <a:ln>
            <a:noFill/>
          </a:ln>
        </p:spPr>
        <p:txBody>
          <a:bodyPr anchorCtr="0" anchor="b" bIns="45700" lIns="91425" spcFirstLastPara="1" rIns="91425" wrap="square" tIns="45700">
            <a:normAutofit lnSpcReduction="20000"/>
          </a:bodyPr>
          <a:lstStyle/>
          <a:p>
            <a:pPr indent="0" lvl="0" marL="0" marR="0" rtl="0" algn="r">
              <a:lnSpc>
                <a:spcPct val="80000"/>
              </a:lnSpc>
              <a:spcBef>
                <a:spcPts val="0"/>
              </a:spcBef>
              <a:spcAft>
                <a:spcPts val="0"/>
              </a:spcAft>
              <a:buClr>
                <a:srgbClr val="0C0C0C"/>
              </a:buClr>
              <a:buSzPts val="2700"/>
              <a:buFont typeface="Twentieth Century"/>
              <a:buNone/>
            </a:pPr>
            <a:r>
              <a:rPr b="1" lang="en-US" sz="2700" cap="none">
                <a:solidFill>
                  <a:srgbClr val="0C0C0C"/>
                </a:solidFill>
                <a:latin typeface="Twentieth Century"/>
                <a:ea typeface="Twentieth Century"/>
                <a:cs typeface="Twentieth Century"/>
                <a:sym typeface="Twentieth Century"/>
              </a:rPr>
              <a:t>APA-OK’S OUTSTANDING STUDENT PROJECT 2023</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 </a:t>
            </a:r>
            <a:r>
              <a:rPr b="1" lang="en-US" sz="3700" cap="none">
                <a:solidFill>
                  <a:srgbClr val="0C0C0C"/>
                </a:solidFill>
                <a:latin typeface="Twentieth Century"/>
                <a:ea typeface="Twentieth Century"/>
                <a:cs typeface="Twentieth Century"/>
                <a:sym typeface="Twentieth Century"/>
              </a:rPr>
              <a:t>DEMENTIA-FRIENDLY PLANNING IN OKLAHOMA CIT</a:t>
            </a:r>
            <a:r>
              <a:rPr b="1" lang="en-US" sz="4000" cap="none">
                <a:solidFill>
                  <a:srgbClr val="0C0C0C"/>
                </a:solidFill>
                <a:latin typeface="Twentieth Century"/>
                <a:ea typeface="Twentieth Century"/>
                <a:cs typeface="Twentieth Century"/>
                <a:sym typeface="Twentieth Century"/>
              </a:rPr>
              <a:t>Y</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pic>
        <p:nvPicPr>
          <p:cNvPr id="356" name="Google Shape;356;p33"/>
          <p:cNvPicPr preferRelativeResize="0"/>
          <p:nvPr/>
        </p:nvPicPr>
        <p:blipFill rotWithShape="1">
          <a:blip r:embed="rId3">
            <a:alphaModFix/>
          </a:blip>
          <a:srcRect b="0" l="0" r="0" t="0"/>
          <a:stretch/>
        </p:blipFill>
        <p:spPr>
          <a:xfrm>
            <a:off x="4877562" y="850392"/>
            <a:ext cx="7353300" cy="5505450"/>
          </a:xfrm>
          <a:prstGeom prst="rect">
            <a:avLst/>
          </a:prstGeom>
          <a:noFill/>
          <a:ln>
            <a:noFill/>
          </a:ln>
        </p:spPr>
      </p:pic>
      <p:sp>
        <p:nvSpPr>
          <p:cNvPr id="357" name="Google Shape;357;p33"/>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p>
            <a:pPr indent="0" lvl="0" marL="91440" rtl="0" algn="l">
              <a:lnSpc>
                <a:spcPct val="90000"/>
              </a:lnSpc>
              <a:spcBef>
                <a:spcPts val="0"/>
              </a:spcBef>
              <a:spcAft>
                <a:spcPts val="0"/>
              </a:spcAft>
              <a:buSzPts val="24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4"/>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Board members reimaging 39</a:t>
            </a:r>
            <a:r>
              <a:rPr b="1" baseline="30000" lang="en-US" sz="2400">
                <a:solidFill>
                  <a:srgbClr val="0C0C0C"/>
                </a:solidFill>
              </a:rPr>
              <a:t>th</a:t>
            </a:r>
            <a:r>
              <a:rPr b="1" lang="en-US" sz="2400">
                <a:solidFill>
                  <a:srgbClr val="0C0C0C"/>
                </a:solidFill>
              </a:rPr>
              <a:t> Street</a:t>
            </a:r>
            <a:endParaRPr sz="2400">
              <a:solidFill>
                <a:srgbClr val="0C0C0C"/>
              </a:solidFill>
            </a:endParaRPr>
          </a:p>
        </p:txBody>
      </p:sp>
      <p:sp>
        <p:nvSpPr>
          <p:cNvPr id="364" name="Google Shape;364;p34"/>
          <p:cNvSpPr/>
          <p:nvPr/>
        </p:nvSpPr>
        <p:spPr>
          <a:xfrm>
            <a:off x="0" y="0"/>
            <a:ext cx="4828370" cy="1670756"/>
          </a:xfrm>
          <a:prstGeom prst="rect">
            <a:avLst/>
          </a:prstGeom>
          <a:solidFill>
            <a:srgbClr val="76CE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65" name="Google Shape;365;p34"/>
          <p:cNvSpPr txBox="1"/>
          <p:nvPr/>
        </p:nvSpPr>
        <p:spPr>
          <a:xfrm>
            <a:off x="613611" y="685892"/>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PUBLIC OUTREACH 2021</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 OKC 39</a:t>
            </a:r>
            <a:r>
              <a:rPr b="1" baseline="30000" lang="en-US" sz="4000" cap="none">
                <a:solidFill>
                  <a:srgbClr val="0C0C0C"/>
                </a:solidFill>
                <a:latin typeface="Twentieth Century"/>
                <a:ea typeface="Twentieth Century"/>
                <a:cs typeface="Twentieth Century"/>
                <a:sym typeface="Twentieth Century"/>
              </a:rPr>
              <a:t>TH</a:t>
            </a:r>
            <a:r>
              <a:rPr b="1" lang="en-US" sz="4000" cap="none">
                <a:solidFill>
                  <a:srgbClr val="0C0C0C"/>
                </a:solidFill>
                <a:latin typeface="Twentieth Century"/>
                <a:ea typeface="Twentieth Century"/>
                <a:cs typeface="Twentieth Century"/>
                <a:sym typeface="Twentieth Century"/>
              </a:rPr>
              <a:t> STREET PUBLIC OUTREACH</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pic>
        <p:nvPicPr>
          <p:cNvPr id="366" name="Google Shape;366;p34"/>
          <p:cNvPicPr preferRelativeResize="0"/>
          <p:nvPr/>
        </p:nvPicPr>
        <p:blipFill rotWithShape="1">
          <a:blip r:embed="rId3">
            <a:alphaModFix/>
          </a:blip>
          <a:srcRect b="0" l="0" r="0" t="0"/>
          <a:stretch/>
        </p:blipFill>
        <p:spPr>
          <a:xfrm>
            <a:off x="62350" y="195325"/>
            <a:ext cx="10326824" cy="6086475"/>
          </a:xfrm>
          <a:prstGeom prst="rect">
            <a:avLst/>
          </a:prstGeom>
          <a:noFill/>
          <a:ln>
            <a:noFill/>
          </a:ln>
        </p:spPr>
      </p:pic>
      <p:sp>
        <p:nvSpPr>
          <p:cNvPr id="367" name="Google Shape;367;p34"/>
          <p:cNvSpPr txBox="1"/>
          <p:nvPr/>
        </p:nvSpPr>
        <p:spPr>
          <a:xfrm>
            <a:off x="6750029" y="479825"/>
            <a:ext cx="4828500" cy="5571000"/>
          </a:xfrm>
          <a:prstGeom prst="rect">
            <a:avLst/>
          </a:prstGeom>
          <a:solidFill>
            <a:schemeClr val="accent1">
              <a:alpha val="49803"/>
            </a:schemeClr>
          </a:solidFill>
          <a:ln>
            <a:noFill/>
          </a:ln>
        </p:spPr>
        <p:txBody>
          <a:bodyPr anchorCtr="0" anchor="ctr" bIns="45700" lIns="91425" spcFirstLastPara="1" rIns="91425" wrap="square" tIns="45700">
            <a:normAutofit lnSpcReduction="10000"/>
          </a:bodyPr>
          <a:lstStyle/>
          <a:p>
            <a:pPr indent="0" lvl="0" marL="0" marR="0" rtl="0" algn="r">
              <a:lnSpc>
                <a:spcPct val="80000"/>
              </a:lnSpc>
              <a:spcBef>
                <a:spcPts val="0"/>
              </a:spcBef>
              <a:spcAft>
                <a:spcPts val="0"/>
              </a:spcAft>
              <a:buClr>
                <a:schemeClr val="lt1"/>
              </a:buClr>
              <a:buSzPts val="5000"/>
              <a:buFont typeface="Twentieth Century"/>
              <a:buNone/>
            </a:pPr>
            <a:r>
              <a:rPr lang="en-US" sz="4000" cap="none">
                <a:solidFill>
                  <a:schemeClr val="lt1"/>
                </a:solidFill>
                <a:latin typeface="Twentieth Century"/>
                <a:ea typeface="Twentieth Century"/>
                <a:cs typeface="Twentieth Century"/>
                <a:sym typeface="Twentieth Century"/>
              </a:rPr>
              <a:t>APA-OK’S OUTSTANDING STUDENT PROJECT 2023</a:t>
            </a:r>
            <a:br>
              <a:rPr b="1" lang="en-US" sz="5000" cap="none">
                <a:solidFill>
                  <a:schemeClr val="lt1"/>
                </a:solidFill>
                <a:latin typeface="Twentieth Century"/>
                <a:ea typeface="Twentieth Century"/>
                <a:cs typeface="Twentieth Century"/>
                <a:sym typeface="Twentieth Century"/>
              </a:rPr>
            </a:br>
            <a:br>
              <a:rPr b="1" lang="en-US" sz="5000" cap="none">
                <a:solidFill>
                  <a:schemeClr val="lt1"/>
                </a:solidFill>
                <a:latin typeface="Twentieth Century"/>
                <a:ea typeface="Twentieth Century"/>
                <a:cs typeface="Twentieth Century"/>
                <a:sym typeface="Twentieth Century"/>
              </a:rPr>
            </a:br>
            <a:r>
              <a:rPr b="1" lang="en-US" sz="4100" cap="none">
                <a:solidFill>
                  <a:schemeClr val="lt1"/>
                </a:solidFill>
                <a:latin typeface="Twentieth Century"/>
                <a:ea typeface="Twentieth Century"/>
                <a:cs typeface="Twentieth Century"/>
                <a:sym typeface="Twentieth Century"/>
              </a:rPr>
              <a:t>DEMENTIA-FRIENDLY PLANNING IN OKLAHOMA CITY</a:t>
            </a:r>
            <a:br>
              <a:rPr b="1" lang="en-US" sz="5000" cap="none">
                <a:solidFill>
                  <a:srgbClr val="0C0C0C"/>
                </a:solidFill>
                <a:latin typeface="Twentieth Century"/>
                <a:ea typeface="Twentieth Century"/>
                <a:cs typeface="Twentieth Century"/>
                <a:sym typeface="Twentieth Century"/>
              </a:rPr>
            </a:br>
            <a:br>
              <a:rPr b="1" lang="en-US" sz="5000" cap="none">
                <a:solidFill>
                  <a:srgbClr val="0C0C0C"/>
                </a:solidFill>
                <a:latin typeface="Twentieth Century"/>
                <a:ea typeface="Twentieth Century"/>
                <a:cs typeface="Twentieth Century"/>
                <a:sym typeface="Twentieth Century"/>
              </a:rPr>
            </a:br>
            <a:endParaRPr b="1" sz="5000" cap="none">
              <a:solidFill>
                <a:srgbClr val="0C0C0C"/>
              </a:solidFill>
              <a:latin typeface="Twentieth Century"/>
              <a:ea typeface="Twentieth Century"/>
              <a:cs typeface="Twentieth Century"/>
              <a:sym typeface="Twentieth Centur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RECOGNITIONS</a:t>
            </a:r>
            <a:endParaRPr/>
          </a:p>
        </p:txBody>
      </p:sp>
      <p:pic>
        <p:nvPicPr>
          <p:cNvPr descr="Fellow of the American Institute of Certified Planners (FAICP)" id="374" name="Google Shape;374;p35"/>
          <p:cNvPicPr preferRelativeResize="0"/>
          <p:nvPr/>
        </p:nvPicPr>
        <p:blipFill rotWithShape="1">
          <a:blip r:embed="rId3">
            <a:alphaModFix/>
          </a:blip>
          <a:srcRect b="0" l="0" r="0" t="0"/>
          <a:stretch/>
        </p:blipFill>
        <p:spPr>
          <a:xfrm>
            <a:off x="4052455" y="1904999"/>
            <a:ext cx="4055225" cy="4055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descr="FAICP: College of Fellows of AICP" id="380" name="Google Shape;380;p36"/>
          <p:cNvPicPr preferRelativeResize="0"/>
          <p:nvPr/>
        </p:nvPicPr>
        <p:blipFill rotWithShape="1">
          <a:blip r:embed="rId3">
            <a:alphaModFix/>
          </a:blip>
          <a:srcRect b="0" l="0" r="0" t="0"/>
          <a:stretch/>
        </p:blipFill>
        <p:spPr>
          <a:xfrm>
            <a:off x="4515617" y="0"/>
            <a:ext cx="7676383" cy="6908745"/>
          </a:xfrm>
          <a:prstGeom prst="rect">
            <a:avLst/>
          </a:prstGeom>
          <a:noFill/>
          <a:ln>
            <a:noFill/>
          </a:ln>
        </p:spPr>
      </p:pic>
      <p:sp>
        <p:nvSpPr>
          <p:cNvPr id="381" name="Google Shape;381;p36"/>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Board members reimaging 39</a:t>
            </a:r>
            <a:r>
              <a:rPr b="1" baseline="30000" lang="en-US" sz="2400">
                <a:solidFill>
                  <a:srgbClr val="0C0C0C"/>
                </a:solidFill>
              </a:rPr>
              <a:t>th</a:t>
            </a:r>
            <a:r>
              <a:rPr b="1" lang="en-US" sz="2400">
                <a:solidFill>
                  <a:srgbClr val="0C0C0C"/>
                </a:solidFill>
              </a:rPr>
              <a:t> Street</a:t>
            </a:r>
            <a:endParaRPr sz="2400">
              <a:solidFill>
                <a:srgbClr val="0C0C0C"/>
              </a:solidFill>
            </a:endParaRPr>
          </a:p>
        </p:txBody>
      </p:sp>
      <p:sp>
        <p:nvSpPr>
          <p:cNvPr id="382" name="Google Shape;382;p36"/>
          <p:cNvSpPr txBox="1"/>
          <p:nvPr/>
        </p:nvSpPr>
        <p:spPr>
          <a:xfrm>
            <a:off x="613611" y="685892"/>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PUBLIC OUTREACH 2021</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 OKC 39</a:t>
            </a:r>
            <a:r>
              <a:rPr b="1" baseline="30000" lang="en-US" sz="4000" cap="none">
                <a:solidFill>
                  <a:srgbClr val="0C0C0C"/>
                </a:solidFill>
                <a:latin typeface="Twentieth Century"/>
                <a:ea typeface="Twentieth Century"/>
                <a:cs typeface="Twentieth Century"/>
                <a:sym typeface="Twentieth Century"/>
              </a:rPr>
              <a:t>TH</a:t>
            </a:r>
            <a:r>
              <a:rPr b="1" lang="en-US" sz="4000" cap="none">
                <a:solidFill>
                  <a:srgbClr val="0C0C0C"/>
                </a:solidFill>
                <a:latin typeface="Twentieth Century"/>
                <a:ea typeface="Twentieth Century"/>
                <a:cs typeface="Twentieth Century"/>
                <a:sym typeface="Twentieth Century"/>
              </a:rPr>
              <a:t> STREET PUBLIC OUTREACH</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sp>
        <p:nvSpPr>
          <p:cNvPr id="383" name="Google Shape;383;p36"/>
          <p:cNvSpPr txBox="1"/>
          <p:nvPr/>
        </p:nvSpPr>
        <p:spPr>
          <a:xfrm>
            <a:off x="199451" y="601042"/>
            <a:ext cx="3980566" cy="5571066"/>
          </a:xfrm>
          <a:prstGeom prst="rect">
            <a:avLst/>
          </a:prstGeom>
          <a:solidFill>
            <a:schemeClr val="lt1"/>
          </a:solidFill>
          <a:ln>
            <a:noFill/>
          </a:ln>
        </p:spPr>
        <p:txBody>
          <a:bodyPr anchorCtr="0" anchor="ctr" bIns="45700" lIns="91425" spcFirstLastPara="1" rIns="91425" wrap="square" tIns="45700">
            <a:normAutofit fontScale="97500"/>
          </a:bodyPr>
          <a:lstStyle/>
          <a:p>
            <a:pPr indent="0" lvl="0" marL="0" marR="0" rtl="0" algn="r">
              <a:lnSpc>
                <a:spcPct val="80000"/>
              </a:lnSpc>
              <a:spcBef>
                <a:spcPts val="0"/>
              </a:spcBef>
              <a:spcAft>
                <a:spcPts val="0"/>
              </a:spcAft>
              <a:buClr>
                <a:schemeClr val="lt1"/>
              </a:buClr>
              <a:buSzPct val="100000"/>
              <a:buFont typeface="Twentieth Century"/>
              <a:buNone/>
            </a:pPr>
            <a:r>
              <a:rPr b="1" lang="en-US" sz="5000" cap="none">
                <a:solidFill>
                  <a:schemeClr val="lt1"/>
                </a:solidFill>
                <a:latin typeface="Twentieth Century"/>
                <a:ea typeface="Twentieth Century"/>
                <a:cs typeface="Twentieth Century"/>
                <a:sym typeface="Twentieth Century"/>
              </a:rPr>
              <a:t>MICHAEL A. SOUTHARD, FAICP</a:t>
            </a:r>
            <a:endParaRPr b="1" sz="5000" cap="none">
              <a:solidFill>
                <a:schemeClr val="lt1"/>
              </a:solidFill>
              <a:latin typeface="Twentieth Century"/>
              <a:ea typeface="Twentieth Century"/>
              <a:cs typeface="Twentieth Century"/>
              <a:sym typeface="Twentieth Century"/>
            </a:endParaRPr>
          </a:p>
          <a:p>
            <a:pPr indent="0" lvl="0" marL="0" marR="0" rtl="0" algn="r">
              <a:lnSpc>
                <a:spcPct val="80000"/>
              </a:lnSpc>
              <a:spcBef>
                <a:spcPts val="0"/>
              </a:spcBef>
              <a:spcAft>
                <a:spcPts val="0"/>
              </a:spcAft>
              <a:buClr>
                <a:srgbClr val="0C0C0C"/>
              </a:buClr>
              <a:buSzPct val="100000"/>
              <a:buFont typeface="Twentieth Century"/>
              <a:buNone/>
            </a:pPr>
            <a:br>
              <a:rPr b="1" lang="en-US" sz="5000" cap="none">
                <a:solidFill>
                  <a:srgbClr val="0C0C0C"/>
                </a:solidFill>
                <a:latin typeface="Twentieth Century"/>
                <a:ea typeface="Twentieth Century"/>
                <a:cs typeface="Twentieth Century"/>
                <a:sym typeface="Twentieth Century"/>
              </a:rPr>
            </a:br>
            <a:br>
              <a:rPr b="1" lang="en-US" sz="5000" cap="none">
                <a:solidFill>
                  <a:srgbClr val="0C0C0C"/>
                </a:solidFill>
                <a:latin typeface="Twentieth Century"/>
                <a:ea typeface="Twentieth Century"/>
                <a:cs typeface="Twentieth Century"/>
                <a:sym typeface="Twentieth Century"/>
              </a:rPr>
            </a:br>
            <a:endParaRPr b="1" sz="5000" cap="none">
              <a:solidFill>
                <a:srgbClr val="0C0C0C"/>
              </a:solidFill>
              <a:latin typeface="Twentieth Century"/>
              <a:ea typeface="Twentieth Century"/>
              <a:cs typeface="Twentieth Century"/>
              <a:sym typeface="Twentieth Century"/>
            </a:endParaRPr>
          </a:p>
        </p:txBody>
      </p:sp>
      <p:cxnSp>
        <p:nvCxnSpPr>
          <p:cNvPr id="384" name="Google Shape;384;p36"/>
          <p:cNvCxnSpPr/>
          <p:nvPr/>
        </p:nvCxnSpPr>
        <p:spPr>
          <a:xfrm>
            <a:off x="4327904" y="1066153"/>
            <a:ext cx="0" cy="3618089"/>
          </a:xfrm>
          <a:prstGeom prst="straightConnector1">
            <a:avLst/>
          </a:prstGeom>
          <a:noFill/>
          <a:ln cap="flat" cmpd="sng" w="25400">
            <a:solidFill>
              <a:schemeClr val="accent2"/>
            </a:solidFill>
            <a:prstDash val="solid"/>
            <a:round/>
            <a:headEnd len="sm" w="sm" type="none"/>
            <a:tailEnd len="sm" w="sm" type="none"/>
          </a:ln>
        </p:spPr>
      </p:cxnSp>
      <p:sp>
        <p:nvSpPr>
          <p:cNvPr id="385" name="Google Shape;385;p36"/>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p>
            <a:pPr indent="0" lvl="0" marL="91440" rtl="0" algn="l">
              <a:lnSpc>
                <a:spcPct val="90000"/>
              </a:lnSpc>
              <a:spcBef>
                <a:spcPts val="0"/>
              </a:spcBef>
              <a:spcAft>
                <a:spcPts val="0"/>
              </a:spcAft>
              <a:buSzPts val="2400"/>
              <a:buNone/>
            </a:pPr>
            <a:r>
              <a:t/>
            </a:r>
            <a:endParaRPr/>
          </a:p>
        </p:txBody>
      </p:sp>
      <p:sp>
        <p:nvSpPr>
          <p:cNvPr id="386" name="Google Shape;386;p36"/>
          <p:cNvSpPr txBox="1"/>
          <p:nvPr/>
        </p:nvSpPr>
        <p:spPr>
          <a:xfrm>
            <a:off x="1122221" y="4684242"/>
            <a:ext cx="3057798" cy="1463040"/>
          </a:xfrm>
          <a:prstGeom prst="rect">
            <a:avLst/>
          </a:prstGeom>
          <a:noFill/>
          <a:ln>
            <a:noFill/>
          </a:ln>
        </p:spPr>
        <p:txBody>
          <a:bodyPr anchorCtr="0" anchor="t" bIns="45700" lIns="91425" spcFirstLastPara="1" rIns="91425" wrap="square" tIns="45700">
            <a:normAutofit/>
          </a:bodyPr>
          <a:lstStyle/>
          <a:p>
            <a:pPr indent="0" lvl="0" marL="0" marR="0" rtl="0" algn="r">
              <a:lnSpc>
                <a:spcPct val="100000"/>
              </a:lnSpc>
              <a:spcBef>
                <a:spcPts val="0"/>
              </a:spcBef>
              <a:spcAft>
                <a:spcPts val="0"/>
              </a:spcAft>
              <a:buClr>
                <a:schemeClr val="accent1"/>
              </a:buClr>
              <a:buSzPts val="2400"/>
              <a:buFont typeface="Twentieth Century"/>
              <a:buNone/>
            </a:pPr>
            <a:r>
              <a:rPr b="1" lang="en-US" sz="2400">
                <a:solidFill>
                  <a:srgbClr val="0C0C0C"/>
                </a:solidFill>
                <a:latin typeface="Twentieth Century"/>
                <a:ea typeface="Twentieth Century"/>
                <a:cs typeface="Twentieth Century"/>
                <a:sym typeface="Twentieth Century"/>
              </a:rPr>
              <a:t>Executive Director of the Choctaw Nation of Oklahoma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7"/>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Board members reimaging 39</a:t>
            </a:r>
            <a:r>
              <a:rPr b="1" baseline="30000" lang="en-US" sz="2400">
                <a:solidFill>
                  <a:srgbClr val="0C0C0C"/>
                </a:solidFill>
              </a:rPr>
              <a:t>th</a:t>
            </a:r>
            <a:r>
              <a:rPr b="1" lang="en-US" sz="2400">
                <a:solidFill>
                  <a:srgbClr val="0C0C0C"/>
                </a:solidFill>
              </a:rPr>
              <a:t> Street</a:t>
            </a:r>
            <a:endParaRPr sz="2400">
              <a:solidFill>
                <a:srgbClr val="0C0C0C"/>
              </a:solidFill>
            </a:endParaRPr>
          </a:p>
        </p:txBody>
      </p:sp>
      <p:sp>
        <p:nvSpPr>
          <p:cNvPr id="393" name="Google Shape;393;p37"/>
          <p:cNvSpPr txBox="1"/>
          <p:nvPr/>
        </p:nvSpPr>
        <p:spPr>
          <a:xfrm>
            <a:off x="613611" y="685892"/>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PUBLIC OUTREACH 2021</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 OKC 39</a:t>
            </a:r>
            <a:r>
              <a:rPr b="1" baseline="30000" lang="en-US" sz="4000" cap="none">
                <a:solidFill>
                  <a:srgbClr val="0C0C0C"/>
                </a:solidFill>
                <a:latin typeface="Twentieth Century"/>
                <a:ea typeface="Twentieth Century"/>
                <a:cs typeface="Twentieth Century"/>
                <a:sym typeface="Twentieth Century"/>
              </a:rPr>
              <a:t>TH</a:t>
            </a:r>
            <a:r>
              <a:rPr b="1" lang="en-US" sz="4000" cap="none">
                <a:solidFill>
                  <a:srgbClr val="0C0C0C"/>
                </a:solidFill>
                <a:latin typeface="Twentieth Century"/>
                <a:ea typeface="Twentieth Century"/>
                <a:cs typeface="Twentieth Century"/>
                <a:sym typeface="Twentieth Century"/>
              </a:rPr>
              <a:t> STREET PUBLIC OUTREACH</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sp>
        <p:nvSpPr>
          <p:cNvPr id="394" name="Google Shape;394;p37"/>
          <p:cNvSpPr txBox="1"/>
          <p:nvPr/>
        </p:nvSpPr>
        <p:spPr>
          <a:xfrm>
            <a:off x="199451" y="601042"/>
            <a:ext cx="3980566" cy="5571066"/>
          </a:xfrm>
          <a:prstGeom prst="rect">
            <a:avLst/>
          </a:prstGeom>
          <a:solidFill>
            <a:schemeClr val="lt1"/>
          </a:solidFill>
          <a:ln>
            <a:noFill/>
          </a:ln>
        </p:spPr>
        <p:txBody>
          <a:bodyPr anchorCtr="0" anchor="ctr" bIns="45700" lIns="91425" spcFirstLastPara="1" rIns="91425" wrap="square" tIns="45700">
            <a:normAutofit fontScale="97500"/>
          </a:bodyPr>
          <a:lstStyle/>
          <a:p>
            <a:pPr indent="0" lvl="0" marL="0" marR="0" rtl="0" algn="r">
              <a:lnSpc>
                <a:spcPct val="80000"/>
              </a:lnSpc>
              <a:spcBef>
                <a:spcPts val="0"/>
              </a:spcBef>
              <a:spcAft>
                <a:spcPts val="0"/>
              </a:spcAft>
              <a:buClr>
                <a:schemeClr val="lt1"/>
              </a:buClr>
              <a:buSzPct val="100000"/>
              <a:buFont typeface="Twentieth Century"/>
              <a:buNone/>
            </a:pPr>
            <a:r>
              <a:rPr b="1" lang="en-US" sz="5000" cap="none">
                <a:solidFill>
                  <a:schemeClr val="lt1"/>
                </a:solidFill>
                <a:latin typeface="Twentieth Century"/>
                <a:ea typeface="Twentieth Century"/>
                <a:cs typeface="Twentieth Century"/>
                <a:sym typeface="Twentieth Century"/>
              </a:rPr>
              <a:t>MICHAEL A. SOUTHARD, FAICP</a:t>
            </a:r>
            <a:endParaRPr b="1" sz="5000" cap="none">
              <a:solidFill>
                <a:schemeClr val="lt1"/>
              </a:solidFill>
              <a:latin typeface="Twentieth Century"/>
              <a:ea typeface="Twentieth Century"/>
              <a:cs typeface="Twentieth Century"/>
              <a:sym typeface="Twentieth Century"/>
            </a:endParaRPr>
          </a:p>
          <a:p>
            <a:pPr indent="0" lvl="0" marL="0" marR="0" rtl="0" algn="r">
              <a:lnSpc>
                <a:spcPct val="80000"/>
              </a:lnSpc>
              <a:spcBef>
                <a:spcPts val="0"/>
              </a:spcBef>
              <a:spcAft>
                <a:spcPts val="0"/>
              </a:spcAft>
              <a:buClr>
                <a:srgbClr val="0C0C0C"/>
              </a:buClr>
              <a:buSzPct val="100000"/>
              <a:buFont typeface="Twentieth Century"/>
              <a:buNone/>
            </a:pPr>
            <a:br>
              <a:rPr b="1" lang="en-US" sz="5000" cap="none">
                <a:solidFill>
                  <a:srgbClr val="0C0C0C"/>
                </a:solidFill>
                <a:latin typeface="Twentieth Century"/>
                <a:ea typeface="Twentieth Century"/>
                <a:cs typeface="Twentieth Century"/>
                <a:sym typeface="Twentieth Century"/>
              </a:rPr>
            </a:br>
            <a:br>
              <a:rPr b="1" lang="en-US" sz="5000" cap="none">
                <a:solidFill>
                  <a:srgbClr val="0C0C0C"/>
                </a:solidFill>
                <a:latin typeface="Twentieth Century"/>
                <a:ea typeface="Twentieth Century"/>
                <a:cs typeface="Twentieth Century"/>
                <a:sym typeface="Twentieth Century"/>
              </a:rPr>
            </a:br>
            <a:endParaRPr b="1" sz="5000" cap="none">
              <a:solidFill>
                <a:srgbClr val="0C0C0C"/>
              </a:solidFill>
              <a:latin typeface="Twentieth Century"/>
              <a:ea typeface="Twentieth Century"/>
              <a:cs typeface="Twentieth Century"/>
              <a:sym typeface="Twentieth Century"/>
            </a:endParaRPr>
          </a:p>
        </p:txBody>
      </p:sp>
      <p:cxnSp>
        <p:nvCxnSpPr>
          <p:cNvPr id="395" name="Google Shape;395;p37"/>
          <p:cNvCxnSpPr/>
          <p:nvPr/>
        </p:nvCxnSpPr>
        <p:spPr>
          <a:xfrm>
            <a:off x="4327904" y="1066153"/>
            <a:ext cx="0" cy="3618089"/>
          </a:xfrm>
          <a:prstGeom prst="straightConnector1">
            <a:avLst/>
          </a:prstGeom>
          <a:noFill/>
          <a:ln cap="flat" cmpd="sng" w="25400">
            <a:solidFill>
              <a:schemeClr val="accent2"/>
            </a:solidFill>
            <a:prstDash val="solid"/>
            <a:round/>
            <a:headEnd len="sm" w="sm" type="none"/>
            <a:tailEnd len="sm" w="sm" type="none"/>
          </a:ln>
        </p:spPr>
      </p:cxnSp>
      <p:sp>
        <p:nvSpPr>
          <p:cNvPr id="396" name="Google Shape;396;p37"/>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p>
            <a:pPr indent="0" lvl="0" marL="91440" rtl="0" algn="l">
              <a:lnSpc>
                <a:spcPct val="90000"/>
              </a:lnSpc>
              <a:spcBef>
                <a:spcPts val="0"/>
              </a:spcBef>
              <a:spcAft>
                <a:spcPts val="0"/>
              </a:spcAft>
              <a:buSzPts val="2400"/>
              <a:buNone/>
            </a:pPr>
            <a:r>
              <a:t/>
            </a:r>
            <a:endParaRPr/>
          </a:p>
        </p:txBody>
      </p:sp>
      <p:sp>
        <p:nvSpPr>
          <p:cNvPr id="397" name="Google Shape;397;p37"/>
          <p:cNvSpPr txBox="1"/>
          <p:nvPr/>
        </p:nvSpPr>
        <p:spPr>
          <a:xfrm>
            <a:off x="1122221" y="4684242"/>
            <a:ext cx="3057798" cy="1463040"/>
          </a:xfrm>
          <a:prstGeom prst="rect">
            <a:avLst/>
          </a:prstGeom>
          <a:noFill/>
          <a:ln>
            <a:noFill/>
          </a:ln>
        </p:spPr>
        <p:txBody>
          <a:bodyPr anchorCtr="0" anchor="t" bIns="45700" lIns="91425" spcFirstLastPara="1" rIns="91425" wrap="square" tIns="45700">
            <a:normAutofit/>
          </a:bodyPr>
          <a:lstStyle/>
          <a:p>
            <a:pPr indent="0" lvl="0" marL="0" marR="0" rtl="0" algn="r">
              <a:lnSpc>
                <a:spcPct val="100000"/>
              </a:lnSpc>
              <a:spcBef>
                <a:spcPts val="0"/>
              </a:spcBef>
              <a:spcAft>
                <a:spcPts val="0"/>
              </a:spcAft>
              <a:buClr>
                <a:schemeClr val="accent1"/>
              </a:buClr>
              <a:buSzPts val="2400"/>
              <a:buFont typeface="Twentieth Century"/>
              <a:buNone/>
            </a:pPr>
            <a:r>
              <a:rPr b="1" lang="en-US" sz="2400">
                <a:solidFill>
                  <a:srgbClr val="0C0C0C"/>
                </a:solidFill>
                <a:latin typeface="Twentieth Century"/>
                <a:ea typeface="Twentieth Century"/>
                <a:cs typeface="Twentieth Century"/>
                <a:sym typeface="Twentieth Century"/>
              </a:rPr>
              <a:t>Executive Director of the Choctaw Nation of Oklahoma</a:t>
            </a:r>
            <a:endParaRPr/>
          </a:p>
        </p:txBody>
      </p:sp>
      <p:pic>
        <p:nvPicPr>
          <p:cNvPr descr="Michael Southard, CEcD, AICP, MEDP" id="398" name="Google Shape;398;p37"/>
          <p:cNvPicPr preferRelativeResize="0"/>
          <p:nvPr/>
        </p:nvPicPr>
        <p:blipFill rotWithShape="1">
          <a:blip r:embed="rId3">
            <a:alphaModFix/>
          </a:blip>
          <a:srcRect b="0" l="0" r="0" t="0"/>
          <a:stretch/>
        </p:blipFill>
        <p:spPr>
          <a:xfrm>
            <a:off x="5802883" y="284624"/>
            <a:ext cx="5502657" cy="6288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AWARD CATEGORIES</a:t>
            </a:r>
            <a:endParaRPr/>
          </a:p>
        </p:txBody>
      </p:sp>
      <p:grpSp>
        <p:nvGrpSpPr>
          <p:cNvPr id="139" name="Google Shape;139;p15"/>
          <p:cNvGrpSpPr/>
          <p:nvPr/>
        </p:nvGrpSpPr>
        <p:grpSpPr>
          <a:xfrm>
            <a:off x="1024128" y="2286491"/>
            <a:ext cx="9720072" cy="4022377"/>
            <a:chOff x="0" y="491"/>
            <a:chExt cx="9720072" cy="4022377"/>
          </a:xfrm>
        </p:grpSpPr>
        <p:sp>
          <p:nvSpPr>
            <p:cNvPr id="140" name="Google Shape;140;p15"/>
            <p:cNvSpPr/>
            <p:nvPr/>
          </p:nvSpPr>
          <p:spPr>
            <a:xfrm>
              <a:off x="0" y="491"/>
              <a:ext cx="9720072" cy="114925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a:off x="347648" y="259072"/>
              <a:ext cx="632087" cy="632087"/>
            </a:xfrm>
            <a:prstGeom prst="rect">
              <a:avLst/>
            </a:prstGeom>
            <a:blipFill rotWithShape="1">
              <a:blip r:embed="rId3">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1327384" y="491"/>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txBox="1"/>
            <p:nvPr/>
          </p:nvSpPr>
          <p:spPr>
            <a:xfrm>
              <a:off x="1327384" y="491"/>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b="0" i="0" lang="en-US" sz="3200" u="none" cap="none" strike="noStrike">
                  <a:solidFill>
                    <a:schemeClr val="dk1"/>
                  </a:solidFill>
                  <a:latin typeface="Twentieth Century"/>
                  <a:ea typeface="Twentieth Century"/>
                  <a:cs typeface="Twentieth Century"/>
                  <a:sym typeface="Twentieth Century"/>
                </a:rPr>
                <a:t>Outstanding Plan</a:t>
              </a:r>
              <a:endParaRPr/>
            </a:p>
          </p:txBody>
        </p:sp>
        <p:sp>
          <p:nvSpPr>
            <p:cNvPr id="144" name="Google Shape;144;p15"/>
            <p:cNvSpPr/>
            <p:nvPr/>
          </p:nvSpPr>
          <p:spPr>
            <a:xfrm>
              <a:off x="0" y="1437054"/>
              <a:ext cx="9720072" cy="114925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347648" y="1695636"/>
              <a:ext cx="632087" cy="632087"/>
            </a:xfrm>
            <a:prstGeom prst="rect">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a:off x="1327384" y="1437054"/>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txBox="1"/>
            <p:nvPr/>
          </p:nvSpPr>
          <p:spPr>
            <a:xfrm>
              <a:off x="1327384" y="1437054"/>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b="0" i="0" lang="en-US" sz="3200" u="none" cap="none" strike="noStrike">
                  <a:solidFill>
                    <a:schemeClr val="dk1"/>
                  </a:solidFill>
                  <a:latin typeface="Twentieth Century"/>
                  <a:ea typeface="Twentieth Century"/>
                  <a:cs typeface="Twentieth Century"/>
                  <a:sym typeface="Twentieth Century"/>
                </a:rPr>
                <a:t>Outstanding Citizen Planner</a:t>
              </a:r>
              <a:endParaRPr/>
            </a:p>
          </p:txBody>
        </p:sp>
        <p:sp>
          <p:nvSpPr>
            <p:cNvPr id="148" name="Google Shape;148;p15"/>
            <p:cNvSpPr/>
            <p:nvPr/>
          </p:nvSpPr>
          <p:spPr>
            <a:xfrm>
              <a:off x="0" y="2873618"/>
              <a:ext cx="9720072" cy="114925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347648" y="3132199"/>
              <a:ext cx="632087" cy="632087"/>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a:off x="1327384" y="2873618"/>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txBox="1"/>
            <p:nvPr/>
          </p:nvSpPr>
          <p:spPr>
            <a:xfrm>
              <a:off x="1327384" y="2873618"/>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b="0" i="0" lang="en-US" sz="3200" u="none" cap="none" strike="noStrike">
                  <a:solidFill>
                    <a:schemeClr val="dk1"/>
                  </a:solidFill>
                  <a:latin typeface="Twentieth Century"/>
                  <a:ea typeface="Twentieth Century"/>
                  <a:cs typeface="Twentieth Century"/>
                  <a:sym typeface="Twentieth Century"/>
                </a:rPr>
                <a:t>Outstanding Student Project</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AWARD CATEGORIES</a:t>
            </a:r>
            <a:endParaRPr/>
          </a:p>
        </p:txBody>
      </p:sp>
      <p:grpSp>
        <p:nvGrpSpPr>
          <p:cNvPr id="158" name="Google Shape;158;p16"/>
          <p:cNvGrpSpPr/>
          <p:nvPr/>
        </p:nvGrpSpPr>
        <p:grpSpPr>
          <a:xfrm>
            <a:off x="1024128" y="2286491"/>
            <a:ext cx="9720072" cy="4022377"/>
            <a:chOff x="0" y="491"/>
            <a:chExt cx="9720072" cy="4022377"/>
          </a:xfrm>
        </p:grpSpPr>
        <p:sp>
          <p:nvSpPr>
            <p:cNvPr id="159" name="Google Shape;159;p16"/>
            <p:cNvSpPr/>
            <p:nvPr/>
          </p:nvSpPr>
          <p:spPr>
            <a:xfrm>
              <a:off x="0" y="491"/>
              <a:ext cx="9720072" cy="1149250"/>
            </a:xfrm>
            <a:prstGeom prst="roundRect">
              <a:avLst>
                <a:gd fmla="val 10000" name="adj"/>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a:off x="347648" y="259072"/>
              <a:ext cx="632087" cy="632087"/>
            </a:xfrm>
            <a:prstGeom prst="rect">
              <a:avLst/>
            </a:prstGeom>
            <a:blipFill rotWithShape="1">
              <a:blip r:embed="rId3">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a:off x="1327384" y="491"/>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txBox="1"/>
            <p:nvPr/>
          </p:nvSpPr>
          <p:spPr>
            <a:xfrm>
              <a:off x="1327384" y="491"/>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b="0" i="0" lang="en-US" sz="3200" u="none" cap="none" strike="noStrike">
                  <a:solidFill>
                    <a:schemeClr val="dk1"/>
                  </a:solidFill>
                  <a:latin typeface="Twentieth Century"/>
                  <a:ea typeface="Twentieth Century"/>
                  <a:cs typeface="Twentieth Century"/>
                  <a:sym typeface="Twentieth Century"/>
                </a:rPr>
                <a:t>Outstanding Plan</a:t>
              </a:r>
              <a:endParaRPr/>
            </a:p>
          </p:txBody>
        </p:sp>
        <p:sp>
          <p:nvSpPr>
            <p:cNvPr id="163" name="Google Shape;163;p16"/>
            <p:cNvSpPr/>
            <p:nvPr/>
          </p:nvSpPr>
          <p:spPr>
            <a:xfrm>
              <a:off x="0" y="1437054"/>
              <a:ext cx="9720072" cy="114925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a:off x="347648" y="1695636"/>
              <a:ext cx="632087" cy="632087"/>
            </a:xfrm>
            <a:prstGeom prst="rect">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a:off x="1327384" y="1437054"/>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txBox="1"/>
            <p:nvPr/>
          </p:nvSpPr>
          <p:spPr>
            <a:xfrm>
              <a:off x="1327384" y="1437054"/>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b="0" i="0" lang="en-US" sz="3200" u="none" cap="none" strike="noStrike">
                  <a:solidFill>
                    <a:schemeClr val="dk1"/>
                  </a:solidFill>
                  <a:latin typeface="Twentieth Century"/>
                  <a:ea typeface="Twentieth Century"/>
                  <a:cs typeface="Twentieth Century"/>
                  <a:sym typeface="Twentieth Century"/>
                </a:rPr>
                <a:t>Outstanding Citizen Planner</a:t>
              </a:r>
              <a:endParaRPr/>
            </a:p>
          </p:txBody>
        </p:sp>
        <p:sp>
          <p:nvSpPr>
            <p:cNvPr id="167" name="Google Shape;167;p16"/>
            <p:cNvSpPr/>
            <p:nvPr/>
          </p:nvSpPr>
          <p:spPr>
            <a:xfrm>
              <a:off x="0" y="2873618"/>
              <a:ext cx="9720072" cy="1149250"/>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a:off x="347648" y="3132199"/>
              <a:ext cx="632087" cy="632087"/>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a:off x="1327384" y="2873618"/>
              <a:ext cx="8392688" cy="1149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txBox="1"/>
            <p:nvPr/>
          </p:nvSpPr>
          <p:spPr>
            <a:xfrm>
              <a:off x="1327384" y="2873618"/>
              <a:ext cx="8392688" cy="1149250"/>
            </a:xfrm>
            <a:prstGeom prst="rect">
              <a:avLst/>
            </a:prstGeom>
            <a:noFill/>
            <a:ln>
              <a:noFill/>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Clr>
                  <a:schemeClr val="dk1"/>
                </a:buClr>
                <a:buSzPts val="3200"/>
                <a:buFont typeface="Twentieth Century"/>
                <a:buNone/>
              </a:pPr>
              <a:r>
                <a:rPr b="0" i="0" lang="en-US" sz="3200" u="none" cap="none" strike="noStrike">
                  <a:solidFill>
                    <a:schemeClr val="dk1"/>
                  </a:solidFill>
                  <a:latin typeface="Twentieth Century"/>
                  <a:ea typeface="Twentieth Century"/>
                  <a:cs typeface="Twentieth Century"/>
                  <a:sym typeface="Twentieth Century"/>
                </a:rPr>
                <a:t>Outstanding Student Project</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A group of people sitting around a table&#10;&#10;Description automatically generated with medium confidence" id="176" name="Google Shape;176;p17"/>
          <p:cNvPicPr preferRelativeResize="0"/>
          <p:nvPr/>
        </p:nvPicPr>
        <p:blipFill rotWithShape="1">
          <a:blip r:embed="rId3">
            <a:alphaModFix amt="66000"/>
          </a:blip>
          <a:srcRect b="0" l="0" r="0" t="0"/>
          <a:stretch/>
        </p:blipFill>
        <p:spPr>
          <a:xfrm>
            <a:off x="0" y="-898225"/>
            <a:ext cx="12192000" cy="8119872"/>
          </a:xfrm>
          <a:prstGeom prst="rect">
            <a:avLst/>
          </a:prstGeom>
          <a:noFill/>
          <a:ln>
            <a:noFill/>
          </a:ln>
        </p:spPr>
      </p:pic>
      <p:sp>
        <p:nvSpPr>
          <p:cNvPr id="177" name="Google Shape;177;p17"/>
          <p:cNvSpPr txBox="1"/>
          <p:nvPr/>
        </p:nvSpPr>
        <p:spPr>
          <a:xfrm>
            <a:off x="643476" y="643475"/>
            <a:ext cx="3994500" cy="5571000"/>
          </a:xfrm>
          <a:prstGeom prst="rect">
            <a:avLst/>
          </a:prstGeom>
          <a:noFill/>
          <a:ln>
            <a:noFill/>
          </a:ln>
        </p:spPr>
        <p:txBody>
          <a:bodyPr anchorCtr="0" anchor="ctr" bIns="45700" lIns="91425" spcFirstLastPara="1" rIns="91425" wrap="square" tIns="45700">
            <a:normAutofit/>
          </a:bodyPr>
          <a:lstStyle/>
          <a:p>
            <a:pPr indent="0" lvl="0" marL="0" marR="0" rtl="0" algn="r">
              <a:lnSpc>
                <a:spcPct val="80000"/>
              </a:lnSpc>
              <a:spcBef>
                <a:spcPts val="0"/>
              </a:spcBef>
              <a:spcAft>
                <a:spcPts val="0"/>
              </a:spcAft>
              <a:buClr>
                <a:schemeClr val="lt1"/>
              </a:buClr>
              <a:buSzPts val="5000"/>
              <a:buFont typeface="Twentieth Century"/>
              <a:buNone/>
            </a:pPr>
            <a:r>
              <a:rPr i="0" lang="en-US" sz="4300" u="none" cap="none" strike="noStrike">
                <a:solidFill>
                  <a:schemeClr val="lt1"/>
                </a:solidFill>
                <a:latin typeface="Twentieth Century"/>
                <a:ea typeface="Twentieth Century"/>
                <a:cs typeface="Twentieth Century"/>
                <a:sym typeface="Twentieth Century"/>
              </a:rPr>
              <a:t>APA-OK’S OUTSTANDING PLAN</a:t>
            </a:r>
            <a:endParaRPr sz="4300"/>
          </a:p>
          <a:p>
            <a:pPr indent="0" lvl="0" marL="0" marR="0" rtl="0" algn="r">
              <a:lnSpc>
                <a:spcPct val="80000"/>
              </a:lnSpc>
              <a:spcBef>
                <a:spcPts val="0"/>
              </a:spcBef>
              <a:spcAft>
                <a:spcPts val="0"/>
              </a:spcAft>
              <a:buClr>
                <a:schemeClr val="lt1"/>
              </a:buClr>
              <a:buSzPts val="5000"/>
              <a:buFont typeface="Twentieth Century"/>
              <a:buNone/>
            </a:pPr>
            <a:r>
              <a:rPr i="0" lang="en-US" sz="4300" u="none" cap="none" strike="noStrike">
                <a:solidFill>
                  <a:schemeClr val="lt1"/>
                </a:solidFill>
                <a:latin typeface="Twentieth Century"/>
                <a:ea typeface="Twentieth Century"/>
                <a:cs typeface="Twentieth Century"/>
                <a:sym typeface="Twentieth Century"/>
              </a:rPr>
              <a:t>2023</a:t>
            </a:r>
            <a:br>
              <a:rPr b="1" i="0" lang="en-US" sz="4500" u="none" cap="none" strike="noStrike">
                <a:solidFill>
                  <a:schemeClr val="lt1"/>
                </a:solidFill>
                <a:latin typeface="Twentieth Century"/>
                <a:ea typeface="Twentieth Century"/>
                <a:cs typeface="Twentieth Century"/>
                <a:sym typeface="Twentieth Century"/>
              </a:rPr>
            </a:br>
            <a:br>
              <a:rPr b="1" i="0" lang="en-US" sz="4500" u="none" cap="none" strike="noStrike">
                <a:solidFill>
                  <a:schemeClr val="lt1"/>
                </a:solidFill>
                <a:latin typeface="Twentieth Century"/>
                <a:ea typeface="Twentieth Century"/>
                <a:cs typeface="Twentieth Century"/>
                <a:sym typeface="Twentieth Century"/>
              </a:rPr>
            </a:br>
            <a:r>
              <a:rPr b="1" lang="en-US" sz="4500">
                <a:solidFill>
                  <a:schemeClr val="lt1"/>
                </a:solidFill>
                <a:latin typeface="Twentieth Century"/>
                <a:ea typeface="Twentieth Century"/>
                <a:cs typeface="Twentieth Century"/>
                <a:sym typeface="Twentieth Century"/>
              </a:rPr>
              <a:t>P</a:t>
            </a:r>
            <a:r>
              <a:rPr b="1" i="0" lang="en-US" sz="4500" u="none" cap="none" strike="noStrike">
                <a:solidFill>
                  <a:schemeClr val="lt1"/>
                </a:solidFill>
                <a:latin typeface="Twentieth Century"/>
                <a:ea typeface="Twentieth Century"/>
                <a:cs typeface="Twentieth Century"/>
                <a:sym typeface="Twentieth Century"/>
              </a:rPr>
              <a:t>RESERVEOKC</a:t>
            </a:r>
            <a:br>
              <a:rPr b="1" i="0" lang="en-US" sz="4500" u="none" cap="none" strike="noStrike">
                <a:solidFill>
                  <a:srgbClr val="0C0C0C"/>
                </a:solidFill>
                <a:latin typeface="Twentieth Century"/>
                <a:ea typeface="Twentieth Century"/>
                <a:cs typeface="Twentieth Century"/>
                <a:sym typeface="Twentieth Century"/>
              </a:rPr>
            </a:br>
            <a:br>
              <a:rPr b="1" i="0" lang="en-US" sz="4500" u="none" cap="none" strike="noStrike">
                <a:solidFill>
                  <a:srgbClr val="0C0C0C"/>
                </a:solidFill>
                <a:latin typeface="Twentieth Century"/>
                <a:ea typeface="Twentieth Century"/>
                <a:cs typeface="Twentieth Century"/>
                <a:sym typeface="Twentieth Century"/>
              </a:rPr>
            </a:br>
            <a:endParaRPr b="1" i="0" sz="4500" u="none" cap="none" strike="noStrike">
              <a:solidFill>
                <a:srgbClr val="0C0C0C"/>
              </a:solidFill>
              <a:latin typeface="Twentieth Century"/>
              <a:ea typeface="Twentieth Century"/>
              <a:cs typeface="Twentieth Century"/>
              <a:sym typeface="Twentieth Century"/>
            </a:endParaRPr>
          </a:p>
        </p:txBody>
      </p:sp>
      <p:sp>
        <p:nvSpPr>
          <p:cNvPr id="178" name="Google Shape;178;p17"/>
          <p:cNvSpPr txBox="1"/>
          <p:nvPr/>
        </p:nvSpPr>
        <p:spPr>
          <a:xfrm>
            <a:off x="5210541" y="2746212"/>
            <a:ext cx="609882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800" u="none" cap="none" strike="noStrike">
                <a:solidFill>
                  <a:schemeClr val="lt1"/>
                </a:solidFill>
                <a:latin typeface="Twentieth Century"/>
                <a:ea typeface="Twentieth Century"/>
                <a:cs typeface="Twentieth Century"/>
                <a:sym typeface="Twentieth Century"/>
              </a:rPr>
              <a:t>City of Oklahoma City</a:t>
            </a:r>
            <a:endParaRPr/>
          </a:p>
        </p:txBody>
      </p:sp>
      <p:cxnSp>
        <p:nvCxnSpPr>
          <p:cNvPr id="179" name="Google Shape;179;p17"/>
          <p:cNvCxnSpPr/>
          <p:nvPr/>
        </p:nvCxnSpPr>
        <p:spPr>
          <a:xfrm>
            <a:off x="4713111" y="1078089"/>
            <a:ext cx="0" cy="3618089"/>
          </a:xfrm>
          <a:prstGeom prst="straightConnector1">
            <a:avLst/>
          </a:prstGeom>
          <a:noFill/>
          <a:ln cap="flat" cmpd="sng" w="25400">
            <a:solidFill>
              <a:schemeClr val="accent2"/>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8"/>
          <p:cNvSpPr/>
          <p:nvPr/>
        </p:nvSpPr>
        <p:spPr>
          <a:xfrm>
            <a:off x="0" y="0"/>
            <a:ext cx="12192000" cy="195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86" name="Google Shape;186;p18"/>
          <p:cNvSpPr txBox="1"/>
          <p:nvPr>
            <p:ph idx="2" type="body"/>
          </p:nvPr>
        </p:nvSpPr>
        <p:spPr>
          <a:xfrm>
            <a:off x="1433945" y="4684242"/>
            <a:ext cx="2746073"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Cover illustration on final plan</a:t>
            </a:r>
            <a:endParaRPr/>
          </a:p>
        </p:txBody>
      </p:sp>
      <p:sp>
        <p:nvSpPr>
          <p:cNvPr id="187" name="Google Shape;187;p18"/>
          <p:cNvSpPr txBox="1"/>
          <p:nvPr/>
        </p:nvSpPr>
        <p:spPr>
          <a:xfrm>
            <a:off x="613611" y="685892"/>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PLAN 2023</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PRESERVEOKC</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sp>
        <p:nvSpPr>
          <p:cNvPr id="188" name="Google Shape;188;p18"/>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p>
            <a:pPr indent="0" lvl="0" marL="91440" rtl="0" algn="l">
              <a:lnSpc>
                <a:spcPct val="90000"/>
              </a:lnSpc>
              <a:spcBef>
                <a:spcPts val="0"/>
              </a:spcBef>
              <a:spcAft>
                <a:spcPts val="0"/>
              </a:spcAft>
              <a:buSzPts val="2400"/>
              <a:buNone/>
            </a:pPr>
            <a:r>
              <a:t/>
            </a:r>
            <a:endParaRPr/>
          </a:p>
        </p:txBody>
      </p:sp>
      <p:pic>
        <p:nvPicPr>
          <p:cNvPr descr="A picture containing text, building, outdoor, street&#10;&#10;Description automatically generated" id="189" name="Google Shape;189;p18"/>
          <p:cNvPicPr preferRelativeResize="0"/>
          <p:nvPr/>
        </p:nvPicPr>
        <p:blipFill rotWithShape="1">
          <a:blip r:embed="rId3">
            <a:alphaModFix/>
          </a:blip>
          <a:srcRect b="0" l="0" r="0" t="0"/>
          <a:stretch/>
        </p:blipFill>
        <p:spPr>
          <a:xfrm>
            <a:off x="4497277" y="685892"/>
            <a:ext cx="7466423" cy="58121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9"/>
          <p:cNvSpPr/>
          <p:nvPr/>
        </p:nvSpPr>
        <p:spPr>
          <a:xfrm>
            <a:off x="0" y="0"/>
            <a:ext cx="4828370" cy="195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96" name="Google Shape;196;p19"/>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Age of Structure Map</a:t>
            </a:r>
            <a:endParaRPr sz="2400">
              <a:solidFill>
                <a:srgbClr val="0C0C0C"/>
              </a:solidFill>
            </a:endParaRPr>
          </a:p>
        </p:txBody>
      </p:sp>
      <p:sp>
        <p:nvSpPr>
          <p:cNvPr id="197" name="Google Shape;197;p19"/>
          <p:cNvSpPr txBox="1"/>
          <p:nvPr/>
        </p:nvSpPr>
        <p:spPr>
          <a:xfrm>
            <a:off x="613611" y="685892"/>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PLAN 2023</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 PRESERVEOKC</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pic>
        <p:nvPicPr>
          <p:cNvPr descr="Map&#10;&#10;Description automatically generated" id="198" name="Google Shape;198;p19"/>
          <p:cNvPicPr preferRelativeResize="0"/>
          <p:nvPr>
            <p:ph idx="1" type="body"/>
          </p:nvPr>
        </p:nvPicPr>
        <p:blipFill rotWithShape="1">
          <a:blip r:embed="rId3">
            <a:alphaModFix/>
          </a:blip>
          <a:srcRect b="0" l="0" r="0" t="0"/>
          <a:stretch/>
        </p:blipFill>
        <p:spPr>
          <a:xfrm>
            <a:off x="4828369" y="685892"/>
            <a:ext cx="7321899" cy="56578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p:nvPr/>
        </p:nvSpPr>
        <p:spPr>
          <a:xfrm>
            <a:off x="0" y="0"/>
            <a:ext cx="4828370" cy="195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05" name="Google Shape;205;p20"/>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City Timeline</a:t>
            </a:r>
            <a:endParaRPr sz="2400">
              <a:solidFill>
                <a:srgbClr val="0C0C0C"/>
              </a:solidFill>
            </a:endParaRPr>
          </a:p>
        </p:txBody>
      </p:sp>
      <p:sp>
        <p:nvSpPr>
          <p:cNvPr id="206" name="Google Shape;206;p20"/>
          <p:cNvSpPr txBox="1"/>
          <p:nvPr/>
        </p:nvSpPr>
        <p:spPr>
          <a:xfrm>
            <a:off x="613611" y="685892"/>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PLAN 2023</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 PRESERVEOKC</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pic>
        <p:nvPicPr>
          <p:cNvPr descr="Map&#10;&#10;Description automatically generated" id="207" name="Google Shape;207;p20"/>
          <p:cNvPicPr preferRelativeResize="0"/>
          <p:nvPr>
            <p:ph idx="1" type="body"/>
          </p:nvPr>
        </p:nvPicPr>
        <p:blipFill rotWithShape="1">
          <a:blip r:embed="rId3">
            <a:alphaModFix/>
          </a:blip>
          <a:srcRect b="0" l="0" r="0" t="0"/>
          <a:stretch/>
        </p:blipFill>
        <p:spPr>
          <a:xfrm>
            <a:off x="4980610" y="685892"/>
            <a:ext cx="7211390" cy="55724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1"/>
          <p:cNvSpPr/>
          <p:nvPr/>
        </p:nvSpPr>
        <p:spPr>
          <a:xfrm>
            <a:off x="0" y="0"/>
            <a:ext cx="4828370" cy="195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14" name="Google Shape;214;p21"/>
          <p:cNvSpPr txBox="1"/>
          <p:nvPr>
            <p:ph idx="2" type="body"/>
          </p:nvPr>
        </p:nvSpPr>
        <p:spPr>
          <a:xfrm>
            <a:off x="613611" y="4684242"/>
            <a:ext cx="3566407" cy="146304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400"/>
              <a:buNone/>
            </a:pPr>
            <a:r>
              <a:rPr b="1" lang="en-US" sz="2400">
                <a:solidFill>
                  <a:srgbClr val="0C0C0C"/>
                </a:solidFill>
              </a:rPr>
              <a:t>Public Meetings</a:t>
            </a:r>
            <a:endParaRPr sz="2400">
              <a:solidFill>
                <a:srgbClr val="0C0C0C"/>
              </a:solidFill>
            </a:endParaRPr>
          </a:p>
        </p:txBody>
      </p:sp>
      <p:sp>
        <p:nvSpPr>
          <p:cNvPr id="215" name="Google Shape;215;p21"/>
          <p:cNvSpPr txBox="1"/>
          <p:nvPr/>
        </p:nvSpPr>
        <p:spPr>
          <a:xfrm>
            <a:off x="613611" y="685892"/>
            <a:ext cx="3566407" cy="3794020"/>
          </a:xfrm>
          <a:prstGeom prst="rect">
            <a:avLst/>
          </a:prstGeom>
          <a:noFill/>
          <a:ln>
            <a:noFill/>
          </a:ln>
        </p:spPr>
        <p:txBody>
          <a:bodyPr anchorCtr="0" anchor="b" bIns="45700" lIns="91425" spcFirstLastPara="1" rIns="91425" wrap="square" tIns="45700">
            <a:normAutofit fontScale="97500"/>
          </a:bodyPr>
          <a:lstStyle/>
          <a:p>
            <a:pPr indent="0" lvl="0" marL="0" marR="0" rtl="0" algn="r">
              <a:lnSpc>
                <a:spcPct val="80000"/>
              </a:lnSpc>
              <a:spcBef>
                <a:spcPts val="0"/>
              </a:spcBef>
              <a:spcAft>
                <a:spcPts val="0"/>
              </a:spcAft>
              <a:buClr>
                <a:srgbClr val="0C0C0C"/>
              </a:buClr>
              <a:buSzPct val="100000"/>
              <a:buFont typeface="Twentieth Century"/>
              <a:buNone/>
            </a:pPr>
            <a:r>
              <a:rPr b="1" lang="en-US" sz="2700" cap="none">
                <a:solidFill>
                  <a:srgbClr val="0C0C0C"/>
                </a:solidFill>
                <a:latin typeface="Twentieth Century"/>
                <a:ea typeface="Twentieth Century"/>
                <a:cs typeface="Twentieth Century"/>
                <a:sym typeface="Twentieth Century"/>
              </a:rPr>
              <a:t>APA-OK’S OUTSTANDING PLAN 2023</a:t>
            </a: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br>
              <a:rPr b="1" lang="en-US" sz="4000" cap="none">
                <a:solidFill>
                  <a:srgbClr val="0C0C0C"/>
                </a:solidFill>
                <a:latin typeface="Twentieth Century"/>
                <a:ea typeface="Twentieth Century"/>
                <a:cs typeface="Twentieth Century"/>
                <a:sym typeface="Twentieth Century"/>
              </a:rPr>
            </a:br>
            <a:r>
              <a:rPr b="1" lang="en-US" sz="4000" cap="none">
                <a:solidFill>
                  <a:srgbClr val="0C0C0C"/>
                </a:solidFill>
                <a:latin typeface="Twentieth Century"/>
                <a:ea typeface="Twentieth Century"/>
                <a:cs typeface="Twentieth Century"/>
                <a:sym typeface="Twentieth Century"/>
              </a:rPr>
              <a:t> PRESERVEOKC</a:t>
            </a:r>
            <a:br>
              <a:rPr b="1" lang="en-US" sz="4000" cap="none">
                <a:solidFill>
                  <a:srgbClr val="0C0C0C"/>
                </a:solidFill>
                <a:latin typeface="Twentieth Century"/>
                <a:ea typeface="Twentieth Century"/>
                <a:cs typeface="Twentieth Century"/>
                <a:sym typeface="Twentieth Century"/>
              </a:rPr>
            </a:br>
            <a:endParaRPr b="1" sz="4000" u="sng" cap="none">
              <a:solidFill>
                <a:srgbClr val="0C0C0C"/>
              </a:solidFill>
              <a:latin typeface="Twentieth Century"/>
              <a:ea typeface="Twentieth Century"/>
              <a:cs typeface="Twentieth Century"/>
              <a:sym typeface="Twentieth Century"/>
            </a:endParaRPr>
          </a:p>
        </p:txBody>
      </p:sp>
      <p:pic>
        <p:nvPicPr>
          <p:cNvPr descr="A group of people sitting at tables&#10;&#10;Description automatically generated with medium confidence" id="216" name="Google Shape;216;p21"/>
          <p:cNvPicPr preferRelativeResize="0"/>
          <p:nvPr/>
        </p:nvPicPr>
        <p:blipFill rotWithShape="1">
          <a:blip r:embed="rId3">
            <a:alphaModFix/>
          </a:blip>
          <a:srcRect b="0" l="0" r="0" t="0"/>
          <a:stretch/>
        </p:blipFill>
        <p:spPr>
          <a:xfrm>
            <a:off x="4675806" y="3695027"/>
            <a:ext cx="5696727" cy="3794020"/>
          </a:xfrm>
          <a:prstGeom prst="rect">
            <a:avLst/>
          </a:prstGeom>
          <a:noFill/>
          <a:ln>
            <a:noFill/>
          </a:ln>
        </p:spPr>
      </p:pic>
      <p:pic>
        <p:nvPicPr>
          <p:cNvPr descr="A group of people sitting around a table&#10;&#10;Description automatically generated with medium confidence" id="217" name="Google Shape;217;p21"/>
          <p:cNvPicPr preferRelativeResize="0"/>
          <p:nvPr/>
        </p:nvPicPr>
        <p:blipFill rotWithShape="1">
          <a:blip r:embed="rId4">
            <a:alphaModFix/>
          </a:blip>
          <a:srcRect b="0" l="0" r="0" t="0"/>
          <a:stretch/>
        </p:blipFill>
        <p:spPr>
          <a:xfrm>
            <a:off x="6450477" y="-1"/>
            <a:ext cx="5741523" cy="3823855"/>
          </a:xfrm>
          <a:prstGeom prst="rect">
            <a:avLst/>
          </a:prstGeom>
          <a:noFill/>
          <a:ln>
            <a:noFill/>
          </a:ln>
        </p:spPr>
      </p:pic>
      <p:sp>
        <p:nvSpPr>
          <p:cNvPr id="218" name="Google Shape;218;p21"/>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p>
            <a:pPr indent="0" lvl="0" marL="91440" rtl="0" algn="l">
              <a:lnSpc>
                <a:spcPct val="90000"/>
              </a:lnSpc>
              <a:spcBef>
                <a:spcPts val="0"/>
              </a:spcBef>
              <a:spcAft>
                <a:spcPts val="0"/>
              </a:spcAft>
              <a:buSzPts val="24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